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60" r:id="rId1"/>
    <p:sldMasterId id="2147483746" r:id="rId2"/>
  </p:sldMasterIdLst>
  <p:notesMasterIdLst>
    <p:notesMasterId r:id="rId58"/>
  </p:notesMasterIdLst>
  <p:handoutMasterIdLst>
    <p:handoutMasterId r:id="rId59"/>
  </p:handoutMasterIdLst>
  <p:sldIdLst>
    <p:sldId id="1191" r:id="rId3"/>
    <p:sldId id="1187" r:id="rId4"/>
    <p:sldId id="1188" r:id="rId5"/>
    <p:sldId id="1092" r:id="rId6"/>
    <p:sldId id="1094" r:id="rId7"/>
    <p:sldId id="1140" r:id="rId8"/>
    <p:sldId id="1143" r:id="rId9"/>
    <p:sldId id="1139" r:id="rId10"/>
    <p:sldId id="1138" r:id="rId11"/>
    <p:sldId id="1144" r:id="rId12"/>
    <p:sldId id="1102" r:id="rId13"/>
    <p:sldId id="1141" r:id="rId14"/>
    <p:sldId id="1145" r:id="rId15"/>
    <p:sldId id="1146" r:id="rId16"/>
    <p:sldId id="1147" r:id="rId17"/>
    <p:sldId id="1148" r:id="rId18"/>
    <p:sldId id="1150" r:id="rId19"/>
    <p:sldId id="1151" r:id="rId20"/>
    <p:sldId id="1152" r:id="rId21"/>
    <p:sldId id="1153" r:id="rId22"/>
    <p:sldId id="1154" r:id="rId23"/>
    <p:sldId id="1155" r:id="rId24"/>
    <p:sldId id="1156" r:id="rId25"/>
    <p:sldId id="1257" r:id="rId26"/>
    <p:sldId id="1137" r:id="rId27"/>
    <p:sldId id="1157" r:id="rId28"/>
    <p:sldId id="1158" r:id="rId29"/>
    <p:sldId id="1159" r:id="rId30"/>
    <p:sldId id="1160" r:id="rId31"/>
    <p:sldId id="1161" r:id="rId32"/>
    <p:sldId id="1162" r:id="rId33"/>
    <p:sldId id="1163" r:id="rId34"/>
    <p:sldId id="1164" r:id="rId35"/>
    <p:sldId id="1256" r:id="rId36"/>
    <p:sldId id="1165" r:id="rId37"/>
    <p:sldId id="1166" r:id="rId38"/>
    <p:sldId id="1170" r:id="rId39"/>
    <p:sldId id="1167" r:id="rId40"/>
    <p:sldId id="1168" r:id="rId41"/>
    <p:sldId id="1169" r:id="rId42"/>
    <p:sldId id="1258" r:id="rId43"/>
    <p:sldId id="1244" r:id="rId44"/>
    <p:sldId id="1245" r:id="rId45"/>
    <p:sldId id="1249" r:id="rId46"/>
    <p:sldId id="1246" r:id="rId47"/>
    <p:sldId id="1247" r:id="rId48"/>
    <p:sldId id="1250" r:id="rId49"/>
    <p:sldId id="1251" r:id="rId50"/>
    <p:sldId id="1252" r:id="rId51"/>
    <p:sldId id="1253" r:id="rId52"/>
    <p:sldId id="1254" r:id="rId53"/>
    <p:sldId id="1255" r:id="rId54"/>
    <p:sldId id="1259" r:id="rId55"/>
    <p:sldId id="1189" r:id="rId56"/>
    <p:sldId id="264" r:id="rId57"/>
  </p:sldIdLst>
  <p:sldSz cx="9906000" cy="6858000" type="A4"/>
  <p:notesSz cx="7099300" cy="10234613"/>
  <p:embeddedFontLst>
    <p:embeddedFont>
      <p:font typeface="D2Coding" panose="020B0600000101010101" charset="-127"/>
      <p:regular r:id="rId60"/>
      <p:bold r:id="rId61"/>
    </p:embeddedFont>
    <p:embeddedFont>
      <p:font typeface="HY울릉도B" panose="020B0600000101010101" charset="-127"/>
      <p:regular r:id="rId62"/>
    </p:embeddedFont>
    <p:embeddedFont>
      <p:font typeface="HY울릉도M" panose="020B0600000101010101" charset="-127"/>
      <p:regular r:id="rId63"/>
    </p:embeddedFont>
    <p:embeddedFont>
      <p:font typeface="KoPub돋움체 Bold" panose="020B0600000101010101" charset="-127"/>
      <p:regular r:id="rId64"/>
      <p:bold r:id="rId65"/>
    </p:embeddedFont>
    <p:embeddedFont>
      <p:font typeface="나눔고딕 ExtraBold" panose="020B0600000101010101" charset="-127"/>
      <p:bold r:id="rId66"/>
    </p:embeddedFont>
    <p:embeddedFont>
      <p:font typeface="나눔바른고딕" panose="020B0600000101010101" charset="-127"/>
      <p:regular r:id="rId67"/>
      <p:bold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3111">
          <p15:clr>
            <a:srgbClr val="A4A3A4"/>
          </p15:clr>
        </p15:guide>
        <p15:guide id="4" pos="320">
          <p15:clr>
            <a:srgbClr val="A4A3A4"/>
          </p15:clr>
        </p15:guide>
        <p15:guide id="5" pos="5920">
          <p15:clr>
            <a:srgbClr val="A4A3A4"/>
          </p15:clr>
        </p15:guide>
        <p15:guide id="6" pos="705">
          <p15:clr>
            <a:srgbClr val="A4A3A4"/>
          </p15:clr>
        </p15:guide>
        <p15:guide id="7" orient="horz" pos="4319">
          <p15:clr>
            <a:srgbClr val="A4A3A4"/>
          </p15:clr>
        </p15:guide>
        <p15:guide id="8" pos="62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10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00FF"/>
    <a:srgbClr val="000099"/>
    <a:srgbClr val="0000CC"/>
    <a:srgbClr val="0033CC"/>
    <a:srgbClr val="005A9E"/>
    <a:srgbClr val="CC6600"/>
    <a:srgbClr val="666633"/>
    <a:srgbClr val="00589A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84866" autoAdjust="0"/>
  </p:normalViewPr>
  <p:slideViewPr>
    <p:cSldViewPr>
      <p:cViewPr varScale="1">
        <p:scale>
          <a:sx n="107" d="100"/>
          <a:sy n="107" d="100"/>
        </p:scale>
        <p:origin x="51" y="567"/>
      </p:cViewPr>
      <p:guideLst>
        <p:guide orient="horz" pos="2205"/>
        <p:guide orient="horz" pos="482"/>
        <p:guide pos="3111"/>
        <p:guide pos="320"/>
        <p:guide pos="5920"/>
        <p:guide pos="705"/>
        <p:guide orient="horz" pos="4319"/>
        <p:guide pos="6239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4350" y="102"/>
      </p:cViewPr>
      <p:guideLst>
        <p:guide orient="horz" pos="410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font" Target="fonts/font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t" anchorCtr="0" compatLnSpc="1">
            <a:prstTxWarp prst="textNoShape">
              <a:avLst/>
            </a:prstTxWarp>
          </a:bodyPr>
          <a:lstStyle>
            <a:lvl1pPr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t" anchorCtr="0" compatLnSpc="1">
            <a:prstTxWarp prst="textNoShape">
              <a:avLst/>
            </a:prstTxWarp>
          </a:bodyPr>
          <a:lstStyle>
            <a:lvl1pPr algn="r"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b" anchorCtr="0" compatLnSpc="1">
            <a:prstTxWarp prst="textNoShape">
              <a:avLst/>
            </a:prstTxWarp>
          </a:bodyPr>
          <a:lstStyle>
            <a:lvl1pPr defTabSz="958850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054" tIns="48025" rIns="96054" bIns="48025" numCol="1" anchor="b" anchorCtr="0" compatLnSpc="1">
            <a:prstTxWarp prst="textNoShape">
              <a:avLst/>
            </a:prstTxWarp>
          </a:bodyPr>
          <a:lstStyle>
            <a:lvl1pPr algn="r" defTabSz="958850">
              <a:defRPr sz="1300"/>
            </a:lvl1pPr>
          </a:lstStyle>
          <a:p>
            <a:pPr>
              <a:defRPr/>
            </a:pPr>
            <a:fld id="{6BC8A112-7537-4407-AFB3-F2BAD35EAE5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579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" name="Rectangle 41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0188" y="933450"/>
            <a:ext cx="6632575" cy="45926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CFCFCF"/>
            </a:outerShdw>
          </a:effectLst>
        </p:spPr>
      </p:sp>
      <p:sp>
        <p:nvSpPr>
          <p:cNvPr id="7210" name="Rectangle 4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677988" y="9932988"/>
            <a:ext cx="3922712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55" tIns="47828" rIns="95655" bIns="47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</p:txBody>
      </p:sp>
      <p:grpSp>
        <p:nvGrpSpPr>
          <p:cNvPr id="150532" name="Group 43"/>
          <p:cNvGrpSpPr>
            <a:grpSpLocks/>
          </p:cNvGrpSpPr>
          <p:nvPr/>
        </p:nvGrpSpPr>
        <p:grpSpPr bwMode="auto">
          <a:xfrm>
            <a:off x="485775" y="6792913"/>
            <a:ext cx="6118225" cy="2598737"/>
            <a:chOff x="4912" y="4260"/>
            <a:chExt cx="3854" cy="1897"/>
          </a:xfrm>
        </p:grpSpPr>
        <p:sp>
          <p:nvSpPr>
            <p:cNvPr id="7212" name="Rectangle 44"/>
            <p:cNvSpPr>
              <a:spLocks noChangeArrowheads="1"/>
            </p:cNvSpPr>
            <p:nvPr/>
          </p:nvSpPr>
          <p:spPr bwMode="auto">
            <a:xfrm>
              <a:off x="4912" y="4260"/>
              <a:ext cx="3854" cy="18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CFCFCF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213" name="Text Box 45"/>
            <p:cNvSpPr txBox="1">
              <a:spLocks noChangeArrowheads="1"/>
            </p:cNvSpPr>
            <p:nvPr/>
          </p:nvSpPr>
          <p:spPr bwMode="auto">
            <a:xfrm>
              <a:off x="5083" y="4365"/>
              <a:ext cx="314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defTabSz="957263">
                <a:spcBef>
                  <a:spcPct val="50000"/>
                </a:spcBef>
                <a:defRPr/>
              </a:pPr>
              <a:r>
                <a:rPr lang="en-US" altLang="ko-KR" sz="1200" b="1">
                  <a:latin typeface="Arial" pitchFamily="34" charset="0"/>
                  <a:ea typeface="HY울릉도B" pitchFamily="18" charset="-127"/>
                </a:rPr>
                <a:t>Notes:</a:t>
              </a:r>
              <a:endParaRPr lang="en-US" altLang="ko-KR" b="1">
                <a:latin typeface="Arial" pitchFamily="34" charset="0"/>
                <a:ea typeface="HY울릉도B" pitchFamily="18" charset="-127"/>
              </a:endParaRPr>
            </a:p>
          </p:txBody>
        </p:sp>
      </p:grp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301625" y="481013"/>
            <a:ext cx="548005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>
            <a:off x="306388" y="9763125"/>
            <a:ext cx="6478587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6" name="Text Box 48"/>
          <p:cNvSpPr txBox="1">
            <a:spLocks noChangeArrowheads="1"/>
          </p:cNvSpPr>
          <p:nvPr/>
        </p:nvSpPr>
        <p:spPr bwMode="auto">
          <a:xfrm>
            <a:off x="315913" y="9777413"/>
            <a:ext cx="3024187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</a:rPr>
              <a:t>검사 실무</a:t>
            </a:r>
          </a:p>
        </p:txBody>
      </p:sp>
      <p:sp>
        <p:nvSpPr>
          <p:cNvPr id="7217" name="Text Box 49"/>
          <p:cNvSpPr txBox="1">
            <a:spLocks noChangeArrowheads="1"/>
          </p:cNvSpPr>
          <p:nvPr/>
        </p:nvSpPr>
        <p:spPr bwMode="auto">
          <a:xfrm>
            <a:off x="6292850" y="9777413"/>
            <a:ext cx="493713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r">
              <a:spcBef>
                <a:spcPct val="50000"/>
              </a:spcBef>
              <a:defRPr/>
            </a:pPr>
            <a:fld id="{F002A2CB-7A91-45DA-8B33-C6ED8C5EC6D2}" type="slidenum">
              <a:rPr kumimoji="0"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spcBef>
                  <a:spcPct val="50000"/>
                </a:spcBef>
                <a:defRPr/>
              </a:pPr>
              <a:t>‹#›</a:t>
            </a:fld>
            <a:r>
              <a:rPr lang="en-US" altLang="ko-KR" sz="7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218" name="Line 50"/>
          <p:cNvSpPr>
            <a:spLocks noChangeShapeType="1"/>
          </p:cNvSpPr>
          <p:nvPr/>
        </p:nvSpPr>
        <p:spPr bwMode="auto">
          <a:xfrm>
            <a:off x="306388" y="9763125"/>
            <a:ext cx="415925" cy="0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219" name="Text Box 51"/>
          <p:cNvSpPr txBox="1">
            <a:spLocks noChangeArrowheads="1"/>
          </p:cNvSpPr>
          <p:nvPr/>
        </p:nvSpPr>
        <p:spPr bwMode="auto">
          <a:xfrm>
            <a:off x="5121581" y="411763"/>
            <a:ext cx="1660219" cy="1384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54000" tIns="0" rIns="36000" bIns="0" anchor="ctr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ko-KR" altLang="en-US" sz="400" i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400" i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i="1">
                <a:latin typeface="맑은 고딕" panose="020B0503020000020004" pitchFamily="50" charset="-127"/>
                <a:ea typeface="맑은 고딕" panose="020B0503020000020004" pitchFamily="50" charset="-127"/>
              </a:rPr>
              <a:t>장  품질 경영과 검사 개론</a:t>
            </a:r>
          </a:p>
        </p:txBody>
      </p:sp>
    </p:spTree>
    <p:extLst>
      <p:ext uri="{BB962C8B-B14F-4D97-AF65-F5344CB8AC3E}">
        <p14:creationId xmlns:p14="http://schemas.microsoft.com/office/powerpoint/2010/main" val="10816729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bg1"/>
        </a:solidFill>
        <a:latin typeface="맑은 고딕" pitchFamily="50" charset="-127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8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75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2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68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03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딕셔너리</a:t>
            </a:r>
            <a:endParaRPr lang="en-US" altLang="ko-KR"/>
          </a:p>
          <a:p>
            <a:endParaRPr lang="en-US"/>
          </a:p>
          <a:p>
            <a:r>
              <a:rPr lang="en-US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과 하나의 쌍을 이루는 데이터 타입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57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35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30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3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79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4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46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36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04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6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83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31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29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0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6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74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데이터프레임에 대한 설명해줌</a:t>
            </a:r>
            <a:r>
              <a:rPr lang="en-US" altLang="ko-KR" dirty="0"/>
              <a:t>.</a:t>
            </a:r>
            <a:r>
              <a:rPr lang="ko-KR" altLang="en-US" dirty="0"/>
              <a:t> 요약 통계를 반환합니다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74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49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92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923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9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94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89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9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7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54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 method allows you to locate data by row or column labels</a:t>
            </a:r>
          </a:p>
          <a:p>
            <a:r>
              <a:rPr lang="en-US" altLang="ko-KR" dirty="0"/>
              <a:t>loc </a:t>
            </a:r>
            <a:r>
              <a:rPr lang="ko-KR" altLang="en-US" dirty="0"/>
              <a:t>메소드를 사용하면 행 또는 열 레이블로 데이터를 찾을 수 있음</a:t>
            </a:r>
          </a:p>
        </p:txBody>
      </p:sp>
    </p:spTree>
    <p:extLst>
      <p:ext uri="{BB962C8B-B14F-4D97-AF65-F5344CB8AC3E}">
        <p14:creationId xmlns:p14="http://schemas.microsoft.com/office/powerpoint/2010/main" val="3454803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6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/>
            </a:br>
            <a:r>
              <a:rPr kumimoji="1" lang="en-US" altLang="ko-KR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NumPy </a:t>
            </a:r>
            <a:r>
              <a:rPr kumimoji="1" lang="ko-KR" altLang="en-US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라이브러리 기반으로 구축된 오픈 소스 라이브러리</a:t>
            </a:r>
            <a:endParaRPr kumimoji="1" lang="en-US" altLang="ko-KR" sz="1200" b="0" i="0" kern="1200"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endParaRPr kumimoji="1" lang="en-US" sz="1200" b="0" i="0" kern="1200"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r>
              <a:rPr lang="ko-KR" altLang="ko-KR"/>
              <a:t>데이터 과학을 위한 가장 인기 있는 Python 라이브러리 중 하나</a:t>
            </a:r>
            <a:endParaRPr lang="en-US" altLang="ko-KR"/>
          </a:p>
          <a:p>
            <a:endParaRPr lang="en-US"/>
          </a:p>
          <a:p>
            <a:br>
              <a:rPr lang="ko-KR" altLang="en-US"/>
            </a:br>
            <a:r>
              <a:rPr kumimoji="1" lang="ko-KR" altLang="en-US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데이터 읽기</a:t>
            </a:r>
            <a:r>
              <a:rPr kumimoji="1" lang="en-US" altLang="ko-KR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데이터 정리</a:t>
            </a:r>
            <a:r>
              <a:rPr kumimoji="1" lang="en-US" altLang="ko-KR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00" b="0" i="0" kern="120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+mn-cs"/>
              </a:rPr>
              <a:t>데이터 변환 및 데이터 분석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58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8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20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4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430027" y="548679"/>
            <a:ext cx="9475973" cy="6309321"/>
            <a:chOff x="411163" y="0"/>
            <a:chExt cx="9494837" cy="6858000"/>
          </a:xfrm>
        </p:grpSpPr>
        <p:grpSp>
          <p:nvGrpSpPr>
            <p:cNvPr id="12" name="그룹 11"/>
            <p:cNvGrpSpPr/>
            <p:nvPr userDrawn="1"/>
          </p:nvGrpSpPr>
          <p:grpSpPr>
            <a:xfrm>
              <a:off x="7106131" y="5775562"/>
              <a:ext cx="2799869" cy="1082438"/>
              <a:chOff x="7106131" y="5775562"/>
              <a:chExt cx="2799869" cy="1082438"/>
            </a:xfrm>
          </p:grpSpPr>
          <p:sp>
            <p:nvSpPr>
              <p:cNvPr id="19" name="AutoShape 34"/>
              <p:cNvSpPr>
                <a:spLocks noChangeArrowheads="1"/>
              </p:cNvSpPr>
              <p:nvPr/>
            </p:nvSpPr>
            <p:spPr bwMode="auto">
              <a:xfrm flipH="1">
                <a:off x="7106131" y="6442620"/>
                <a:ext cx="2799869" cy="415380"/>
              </a:xfrm>
              <a:prstGeom prst="rtTriangle">
                <a:avLst/>
              </a:prstGeom>
              <a:solidFill>
                <a:srgbClr val="85AEFF"/>
              </a:solidFill>
              <a:ln>
                <a:noFill/>
              </a:ln>
              <a:effectLst>
                <a:outerShdw blurRad="50800" dist="279400" dir="10800000" algn="b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AutoShape 37"/>
              <p:cNvSpPr>
                <a:spLocks noChangeArrowheads="1"/>
              </p:cNvSpPr>
              <p:nvPr/>
            </p:nvSpPr>
            <p:spPr bwMode="auto">
              <a:xfrm flipH="1">
                <a:off x="8801638" y="5775562"/>
                <a:ext cx="1103249" cy="10824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dist="63500" dir="11400000" sx="110000" sy="110000" algn="ctr" rotWithShape="0">
                  <a:schemeClr val="bg2">
                    <a:alpha val="6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AutoShape 38"/>
              <p:cNvSpPr>
                <a:spLocks noChangeArrowheads="1"/>
              </p:cNvSpPr>
              <p:nvPr/>
            </p:nvSpPr>
            <p:spPr bwMode="auto">
              <a:xfrm flipH="1">
                <a:off x="8897379" y="5870255"/>
                <a:ext cx="1007508" cy="987745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8121650" y="0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7"/>
            <p:cNvGrpSpPr>
              <a:grpSpLocks/>
            </p:cNvGrpSpPr>
            <p:nvPr userDrawn="1"/>
          </p:nvGrpSpPr>
          <p:grpSpPr bwMode="auto">
            <a:xfrm>
              <a:off x="411163" y="409575"/>
              <a:ext cx="3450078" cy="2390775"/>
              <a:chOff x="259" y="570"/>
              <a:chExt cx="2409" cy="1670"/>
            </a:xfrm>
          </p:grpSpPr>
          <p:sp>
            <p:nvSpPr>
              <p:cNvPr id="16" name="AutoShape 44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2409" cy="16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AutoShape 45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2255" cy="156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65"/>
            <p:cNvSpPr txBox="1">
              <a:spLocks noChangeArrowheads="1"/>
            </p:cNvSpPr>
            <p:nvPr userDrawn="1"/>
          </p:nvSpPr>
          <p:spPr bwMode="auto">
            <a:xfrm>
              <a:off x="725280" y="561955"/>
              <a:ext cx="399943" cy="301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>
                <a:spcBef>
                  <a:spcPct val="50000"/>
                </a:spcBef>
                <a:defRPr>
                  <a:solidFill>
                    <a:schemeClr val="bg1"/>
                  </a:solidFill>
                  <a:latin typeface="나눔바른고딕" pitchFamily="50" charset="-127"/>
                  <a:ea typeface="굴림" pitchFamily="50" charset="-127"/>
                </a:defRPr>
              </a:lvl1pPr>
              <a:lvl2pPr>
                <a:defRPr>
                  <a:latin typeface="나눔바른고딕" pitchFamily="50" charset="-127"/>
                  <a:ea typeface="굴림" pitchFamily="50" charset="-127"/>
                </a:defRPr>
              </a:lvl2pPr>
              <a:lvl3pPr>
                <a:defRPr>
                  <a:latin typeface="나눔바른고딕" pitchFamily="50" charset="-127"/>
                  <a:ea typeface="굴림" pitchFamily="50" charset="-127"/>
                </a:defRPr>
              </a:lvl3pPr>
              <a:lvl4pPr>
                <a:defRPr>
                  <a:latin typeface="나눔바른고딕" pitchFamily="50" charset="-127"/>
                  <a:ea typeface="굴림" pitchFamily="50" charset="-127"/>
                </a:defRPr>
              </a:lvl4pPr>
              <a:lvl5pPr>
                <a:defRPr>
                  <a:latin typeface="나눔바른고딕" pitchFamily="50" charset="-127"/>
                  <a:ea typeface="굴림" pitchFamily="50" charset="-127"/>
                </a:defRPr>
              </a:lvl5pPr>
              <a:lvl6pPr>
                <a:defRPr>
                  <a:latin typeface="나눔바른고딕" pitchFamily="50" charset="-127"/>
                  <a:ea typeface="굴림" pitchFamily="50" charset="-127"/>
                </a:defRPr>
              </a:lvl6pPr>
              <a:lvl7pPr>
                <a:defRPr>
                  <a:latin typeface="나눔바른고딕" pitchFamily="50" charset="-127"/>
                  <a:ea typeface="굴림" pitchFamily="50" charset="-127"/>
                </a:defRPr>
              </a:lvl7pPr>
              <a:lvl8pPr>
                <a:defRPr>
                  <a:latin typeface="나눔바른고딕" pitchFamily="50" charset="-127"/>
                  <a:ea typeface="굴림" pitchFamily="50" charset="-127"/>
                </a:defRPr>
              </a:lvl8pPr>
              <a:lvl9pPr>
                <a:defRPr>
                  <a:latin typeface="나눔바른고딕" pitchFamily="50" charset="-127"/>
                  <a:ea typeface="굴림" pitchFamily="50" charset="-127"/>
                </a:defRPr>
              </a:lvl9pPr>
            </a:lstStyle>
            <a:p>
              <a:pPr lvl="0"/>
              <a:r>
                <a:rPr lang="en-US" altLang="ko-KR" sz="1800" dirty="0">
                  <a:latin typeface="+mn-ea"/>
                  <a:ea typeface="+mn-ea"/>
                </a:rPr>
                <a:t>Day</a:t>
              </a:r>
            </a:p>
          </p:txBody>
        </p:sp>
      </p:grpSp>
      <p:sp>
        <p:nvSpPr>
          <p:cNvPr id="24" name="제목 개체 틀 14">
            <a:extLst>
              <a:ext uri="{FF2B5EF4-FFF2-40B4-BE49-F238E27FC236}">
                <a16:creationId xmlns:a16="http://schemas.microsoft.com/office/drawing/2014/main" id="{55A7197F-C68F-420B-B8BF-4AF551D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24" y="1976310"/>
            <a:ext cx="7326419" cy="2260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 b="1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7B9F5D7-36EF-443D-8DFD-F6CFAAAD4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3277" y="1126118"/>
            <a:ext cx="1458304" cy="12968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95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9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42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  <a:prstGeom prst="rect">
            <a:avLst/>
          </a:prstGeom>
        </p:spPr>
        <p:txBody>
          <a:bodyPr/>
          <a:lstStyle>
            <a:lvl1pPr marL="342900" indent="-342900" latinLnBrk="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latinLnBrk="0"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 latinLnBrk="0"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 latinLnBrk="0"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 latinLnBrk="0"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2586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430027" y="0"/>
            <a:ext cx="9494837" cy="6858000"/>
            <a:chOff x="411163" y="0"/>
            <a:chExt cx="9494837" cy="6858000"/>
          </a:xfrm>
        </p:grpSpPr>
        <p:sp>
          <p:nvSpPr>
            <p:cNvPr id="11" name="Rectangle 69"/>
            <p:cNvSpPr>
              <a:spLocks noChangeArrowheads="1"/>
            </p:cNvSpPr>
            <p:nvPr userDrawn="1"/>
          </p:nvSpPr>
          <p:spPr bwMode="auto">
            <a:xfrm>
              <a:off x="415925" y="692150"/>
              <a:ext cx="9490075" cy="12001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grpSp>
          <p:nvGrpSpPr>
            <p:cNvPr id="12" name="그룹 11"/>
            <p:cNvGrpSpPr/>
            <p:nvPr userDrawn="1"/>
          </p:nvGrpSpPr>
          <p:grpSpPr>
            <a:xfrm>
              <a:off x="7106131" y="5775562"/>
              <a:ext cx="2799869" cy="1082438"/>
              <a:chOff x="7106131" y="5775562"/>
              <a:chExt cx="2799869" cy="1082438"/>
            </a:xfrm>
          </p:grpSpPr>
          <p:sp>
            <p:nvSpPr>
              <p:cNvPr id="19" name="AutoShape 34"/>
              <p:cNvSpPr>
                <a:spLocks noChangeArrowheads="1"/>
              </p:cNvSpPr>
              <p:nvPr/>
            </p:nvSpPr>
            <p:spPr bwMode="auto">
              <a:xfrm flipH="1">
                <a:off x="7106131" y="6442620"/>
                <a:ext cx="2799869" cy="415380"/>
              </a:xfrm>
              <a:prstGeom prst="rtTriangle">
                <a:avLst/>
              </a:prstGeom>
              <a:solidFill>
                <a:srgbClr val="85AEFF"/>
              </a:solidFill>
              <a:ln>
                <a:noFill/>
              </a:ln>
              <a:effectLst>
                <a:outerShdw blurRad="50800" dist="279400" dir="10800000" algn="b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AutoShape 37"/>
              <p:cNvSpPr>
                <a:spLocks noChangeArrowheads="1"/>
              </p:cNvSpPr>
              <p:nvPr/>
            </p:nvSpPr>
            <p:spPr bwMode="auto">
              <a:xfrm flipH="1">
                <a:off x="8801638" y="5775562"/>
                <a:ext cx="1103249" cy="10824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dist="63500" dir="11400000" sx="110000" sy="110000" algn="ctr" rotWithShape="0">
                  <a:schemeClr val="bg2">
                    <a:alpha val="69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AutoShape 38"/>
              <p:cNvSpPr>
                <a:spLocks noChangeArrowheads="1"/>
              </p:cNvSpPr>
              <p:nvPr/>
            </p:nvSpPr>
            <p:spPr bwMode="auto">
              <a:xfrm flipH="1">
                <a:off x="8897379" y="5869106"/>
                <a:ext cx="1007508" cy="98889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8121650" y="0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7"/>
            <p:cNvGrpSpPr>
              <a:grpSpLocks/>
            </p:cNvGrpSpPr>
            <p:nvPr userDrawn="1"/>
          </p:nvGrpSpPr>
          <p:grpSpPr bwMode="auto">
            <a:xfrm>
              <a:off x="411163" y="409575"/>
              <a:ext cx="2532062" cy="2390775"/>
              <a:chOff x="259" y="570"/>
              <a:chExt cx="1768" cy="1670"/>
            </a:xfrm>
          </p:grpSpPr>
          <p:sp>
            <p:nvSpPr>
              <p:cNvPr id="16" name="AutoShape 44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768" cy="16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AutoShape 45"/>
              <p:cNvSpPr>
                <a:spLocks noChangeAspect="1" noChangeArrowheads="1"/>
              </p:cNvSpPr>
              <p:nvPr/>
            </p:nvSpPr>
            <p:spPr bwMode="auto">
              <a:xfrm rot="10800000" flipH="1">
                <a:off x="259" y="570"/>
                <a:ext cx="1655" cy="1564"/>
              </a:xfrm>
              <a:prstGeom prst="rtTriangle">
                <a:avLst/>
              </a:prstGeom>
              <a:solidFill>
                <a:srgbClr val="0067C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" name="Text Box 65"/>
            <p:cNvSpPr txBox="1">
              <a:spLocks noChangeArrowheads="1"/>
            </p:cNvSpPr>
            <p:nvPr userDrawn="1"/>
          </p:nvSpPr>
          <p:spPr bwMode="auto">
            <a:xfrm>
              <a:off x="622703" y="559713"/>
              <a:ext cx="39914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>
                <a:spcBef>
                  <a:spcPct val="50000"/>
                </a:spcBef>
                <a:defRPr>
                  <a:solidFill>
                    <a:schemeClr val="bg1"/>
                  </a:solidFill>
                  <a:latin typeface="나눔바른고딕" pitchFamily="50" charset="-127"/>
                  <a:ea typeface="굴림" pitchFamily="50" charset="-127"/>
                </a:defRPr>
              </a:lvl1pPr>
              <a:lvl2pPr>
                <a:defRPr>
                  <a:latin typeface="나눔바른고딕" pitchFamily="50" charset="-127"/>
                  <a:ea typeface="굴림" pitchFamily="50" charset="-127"/>
                </a:defRPr>
              </a:lvl2pPr>
              <a:lvl3pPr>
                <a:defRPr>
                  <a:latin typeface="나눔바른고딕" pitchFamily="50" charset="-127"/>
                  <a:ea typeface="굴림" pitchFamily="50" charset="-127"/>
                </a:defRPr>
              </a:lvl3pPr>
              <a:lvl4pPr>
                <a:defRPr>
                  <a:latin typeface="나눔바른고딕" pitchFamily="50" charset="-127"/>
                  <a:ea typeface="굴림" pitchFamily="50" charset="-127"/>
                </a:defRPr>
              </a:lvl4pPr>
              <a:lvl5pPr>
                <a:defRPr>
                  <a:latin typeface="나눔바른고딕" pitchFamily="50" charset="-127"/>
                  <a:ea typeface="굴림" pitchFamily="50" charset="-127"/>
                </a:defRPr>
              </a:lvl5pPr>
              <a:lvl6pPr>
                <a:defRPr>
                  <a:latin typeface="나눔바른고딕" pitchFamily="50" charset="-127"/>
                  <a:ea typeface="굴림" pitchFamily="50" charset="-127"/>
                </a:defRPr>
              </a:lvl6pPr>
              <a:lvl7pPr>
                <a:defRPr>
                  <a:latin typeface="나눔바른고딕" pitchFamily="50" charset="-127"/>
                  <a:ea typeface="굴림" pitchFamily="50" charset="-127"/>
                </a:defRPr>
              </a:lvl7pPr>
              <a:lvl8pPr>
                <a:defRPr>
                  <a:latin typeface="나눔바른고딕" pitchFamily="50" charset="-127"/>
                  <a:ea typeface="굴림" pitchFamily="50" charset="-127"/>
                </a:defRPr>
              </a:lvl8pPr>
              <a:lvl9pPr>
                <a:defRPr>
                  <a:latin typeface="나눔바른고딕" pitchFamily="50" charset="-127"/>
                  <a:ea typeface="굴림" pitchFamily="50" charset="-127"/>
                </a:defRPr>
              </a:lvl9pPr>
            </a:lstStyle>
            <a:p>
              <a:pPr lvl="0"/>
              <a:r>
                <a:rPr lang="en-US" altLang="ko-KR" sz="1800" dirty="0">
                  <a:latin typeface="+mn-ea"/>
                  <a:ea typeface="+mn-ea"/>
                </a:rPr>
                <a:t>Day</a:t>
              </a:r>
            </a:p>
          </p:txBody>
        </p:sp>
      </p:grpSp>
      <p:sp>
        <p:nvSpPr>
          <p:cNvPr id="24" name="제목 개체 틀 14">
            <a:extLst>
              <a:ext uri="{FF2B5EF4-FFF2-40B4-BE49-F238E27FC236}">
                <a16:creationId xmlns:a16="http://schemas.microsoft.com/office/drawing/2014/main" id="{55A7197F-C68F-420B-B8BF-4AF551D6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696" y="1052736"/>
            <a:ext cx="7044788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400" b="1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57A8E0B-34EF-4489-8C33-D4093C3743C3}"/>
              </a:ext>
            </a:extLst>
          </p:cNvPr>
          <p:cNvSpPr txBox="1">
            <a:spLocks/>
          </p:cNvSpPr>
          <p:nvPr userDrawn="1"/>
        </p:nvSpPr>
        <p:spPr>
          <a:xfrm>
            <a:off x="1720979" y="2172941"/>
            <a:ext cx="2370229" cy="457877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endParaRPr lang="en-US" altLang="ko-KR" sz="3200" b="1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ko-KR" sz="32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  <a:ea typeface="+mn-ea"/>
              </a:rPr>
              <a:t>CONTENTS</a:t>
            </a:r>
          </a:p>
          <a:p>
            <a:pPr algn="ctr">
              <a:defRPr/>
            </a:pPr>
            <a:endParaRPr lang="en-US" altLang="ko-KR" sz="3200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325508-845F-42A6-BC88-95C128185B6E}"/>
              </a:ext>
            </a:extLst>
          </p:cNvPr>
          <p:cNvSpPr/>
          <p:nvPr userDrawn="1"/>
        </p:nvSpPr>
        <p:spPr>
          <a:xfrm>
            <a:off x="1935065" y="2689876"/>
            <a:ext cx="7621104" cy="3331412"/>
          </a:xfrm>
          <a:prstGeom prst="rect">
            <a:avLst/>
          </a:prstGeom>
          <a:noFill/>
          <a:ln>
            <a:solidFill>
              <a:srgbClr val="6791B3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6791B3"/>
                </a:solidFill>
              </a:ln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CD7AA74-3CF5-4255-96A4-200C3CEEEF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6696" y="2929242"/>
            <a:ext cx="7044787" cy="287602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여기에 내용을 넣으세요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77B9F5D7-36EF-443D-8DFD-F6CFAAAD4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504" y="682027"/>
            <a:ext cx="1212140" cy="12968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26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8"/>
          <p:cNvSpPr txBox="1">
            <a:spLocks/>
          </p:cNvSpPr>
          <p:nvPr userDrawn="1"/>
        </p:nvSpPr>
        <p:spPr>
          <a:xfrm>
            <a:off x="7322873" y="6592907"/>
            <a:ext cx="2311400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0508AD-F268-4F99-9FB3-73BCCD85EA25}" type="slidenum">
              <a:rPr kumimoji="0" lang="ko-KR" altLang="en-US" sz="1000">
                <a:solidFill>
                  <a:srgbClr val="000000">
                    <a:tint val="75000"/>
                  </a:srgbClr>
                </a:solidFill>
                <a:latin typeface="+mn-ea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400" dirty="0">
              <a:solidFill>
                <a:srgbClr val="000000">
                  <a:tint val="75000"/>
                </a:srgb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2392D-D884-4B6E-842B-E5FE517532B6}"/>
              </a:ext>
            </a:extLst>
          </p:cNvPr>
          <p:cNvGrpSpPr/>
          <p:nvPr userDrawn="1"/>
        </p:nvGrpSpPr>
        <p:grpSpPr>
          <a:xfrm>
            <a:off x="992563" y="1052736"/>
            <a:ext cx="8913437" cy="5805264"/>
            <a:chOff x="992563" y="1052736"/>
            <a:chExt cx="8913437" cy="5805264"/>
          </a:xfrm>
        </p:grpSpPr>
        <p:sp>
          <p:nvSpPr>
            <p:cNvPr id="9" name="AutoShape 34">
              <a:extLst>
                <a:ext uri="{FF2B5EF4-FFF2-40B4-BE49-F238E27FC236}">
                  <a16:creationId xmlns:a16="http://schemas.microsoft.com/office/drawing/2014/main" id="{4BF27B1D-B8F7-4330-A3C5-932DA8F3CD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rgbClr val="000000">
                  <a:lumMod val="65000"/>
                  <a:lumOff val="35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7">
              <a:extLst>
                <a:ext uri="{FF2B5EF4-FFF2-40B4-BE49-F238E27FC236}">
                  <a16:creationId xmlns:a16="http://schemas.microsoft.com/office/drawing/2014/main" id="{CE1835DB-ABB8-4BB7-8D35-CC43244DA5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88900" dist="63500" dir="11400000" sx="110000" sy="110000" algn="ctr" rotWithShape="0">
                <a:srgbClr val="808080">
                  <a:alpha val="6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8">
              <a:extLst>
                <a:ext uri="{FF2B5EF4-FFF2-40B4-BE49-F238E27FC236}">
                  <a16:creationId xmlns:a16="http://schemas.microsoft.com/office/drawing/2014/main" id="{1C0CB433-3A7A-4EB5-AD6C-A51E612FCD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69">
              <a:extLst>
                <a:ext uri="{FF2B5EF4-FFF2-40B4-BE49-F238E27FC236}">
                  <a16:creationId xmlns:a16="http://schemas.microsoft.com/office/drawing/2014/main" id="{8F8E7E1E-FC6C-4EA3-934B-943111C0D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110" y="2139864"/>
              <a:ext cx="7488000" cy="201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69">
              <a:extLst>
                <a:ext uri="{FF2B5EF4-FFF2-40B4-BE49-F238E27FC236}">
                  <a16:creationId xmlns:a16="http://schemas.microsoft.com/office/drawing/2014/main" id="{F4E47664-8ABF-41D8-9EAD-E958CFAA2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110" y="2283864"/>
              <a:ext cx="7200000" cy="17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130">
              <a:extLst>
                <a:ext uri="{FF2B5EF4-FFF2-40B4-BE49-F238E27FC236}">
                  <a16:creationId xmlns:a16="http://schemas.microsoft.com/office/drawing/2014/main" id="{5A895C72-88DA-4F99-B6CD-C66EB09B9C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992564" y="1916838"/>
              <a:ext cx="1998000" cy="18864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50800" dir="600000" algn="ct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30246-5DB5-48EE-9BD8-174A93B5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7401272" y="1052736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AutoShape 45">
              <a:extLst>
                <a:ext uri="{FF2B5EF4-FFF2-40B4-BE49-F238E27FC236}">
                  <a16:creationId xmlns:a16="http://schemas.microsoft.com/office/drawing/2014/main" id="{B344A3FB-34B2-4149-93C6-830919E66E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 flipH="1">
              <a:off x="992563" y="1916838"/>
              <a:ext cx="1870793" cy="1767237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54D3597-281E-4E78-B6C5-416B1E7E0A35}"/>
              </a:ext>
            </a:extLst>
          </p:cNvPr>
          <p:cNvSpPr txBox="1">
            <a:spLocks/>
          </p:cNvSpPr>
          <p:nvPr userDrawn="1"/>
        </p:nvSpPr>
        <p:spPr>
          <a:xfrm>
            <a:off x="9671584" y="6564769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0" lang="en-US" altLang="ko-KR" sz="1400" kern="120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ＨＧｺﾞｼｯｸE-PRO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834800-E070-401A-9581-E51835AC1A76}" type="slidenum"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제목 개체 틀 14">
            <a:extLst>
              <a:ext uri="{FF2B5EF4-FFF2-40B4-BE49-F238E27FC236}">
                <a16:creationId xmlns:a16="http://schemas.microsoft.com/office/drawing/2014/main" id="{A4D6DF27-3AA7-4E6D-8E30-6589A84D3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6649" y="2749290"/>
            <a:ext cx="6312736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부제목을 추가하려면 </a:t>
            </a:r>
            <a:r>
              <a:rPr lang="ko-KR" altLang="en-US" dirty="0" err="1"/>
              <a:t>클릭하시오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30">
            <a:extLst>
              <a:ext uri="{FF2B5EF4-FFF2-40B4-BE49-F238E27FC236}">
                <a16:creationId xmlns:a16="http://schemas.microsoft.com/office/drawing/2014/main" id="{E5E617C3-7DBC-47D5-AE27-CF7240EFF7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6576" y="2117674"/>
            <a:ext cx="625918" cy="97645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A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내용(2)-큰제목과 함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1052736"/>
            <a:ext cx="8937624" cy="52119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lang="ko-KR" altLang="en-US" sz="28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5535-5103-4547-82CC-1D28C6EA697B}"/>
              </a:ext>
            </a:extLst>
          </p:cNvPr>
          <p:cNvSpPr/>
          <p:nvPr userDrawn="1"/>
        </p:nvSpPr>
        <p:spPr bwMode="auto">
          <a:xfrm>
            <a:off x="484188" y="1628800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764581"/>
            <a:ext cx="8936043" cy="480018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59F19-FA3D-41C8-8410-21F51E116B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472" y="260349"/>
            <a:ext cx="9221340" cy="712145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ko-KR" altLang="en-US" dirty="0"/>
              <a:t>큰 제목을 추가하려면 클릭하십시오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493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내용(3)-구분선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3A7981A-B3C4-4A50-89FE-D9240114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1" y="365448"/>
            <a:ext cx="8937624" cy="7121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lang="ko-KR" altLang="en-US" sz="3200" b="1" kern="1200" dirty="0">
                <a:solidFill>
                  <a:srgbClr val="00009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1B99386-CE61-4447-AE75-40E6634D0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481" y="1314513"/>
            <a:ext cx="8936043" cy="525025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350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25" name="AutoShape 34"/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7" name="AutoShape 38"/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>
              <a:defRPr kumimoji="0" lang="en-US" altLang="ko-KR" sz="14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BC1AD-9AC4-407D-9081-E55F3A4783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290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메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 userDrawn="1"/>
        </p:nvSpPr>
        <p:spPr>
          <a:xfrm>
            <a:off x="-87561" y="146010"/>
            <a:ext cx="2232249" cy="805339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altLang="ko-KR" sz="40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ea"/>
                <a:ea typeface="+mn-ea"/>
              </a:rPr>
              <a:t>MEMO</a:t>
            </a:r>
            <a:endParaRPr lang="en-US" altLang="ko-KR" sz="4000" spc="-3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-1" y="0"/>
            <a:ext cx="3392828" cy="188640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272480" y="951349"/>
            <a:ext cx="9361040" cy="5501987"/>
          </a:xfrm>
          <a:prstGeom prst="rect">
            <a:avLst/>
          </a:prstGeom>
          <a:noFill/>
          <a:ln>
            <a:solidFill>
              <a:srgbClr val="6791B3"/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6791B3"/>
                </a:solidFill>
              </a:ln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118F8-8618-498F-B337-4571892E5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512" y="1268412"/>
            <a:ext cx="8784976" cy="4896892"/>
          </a:xfrm>
        </p:spPr>
        <p:txBody>
          <a:bodyPr/>
          <a:lstStyle>
            <a:lvl1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4pPr>
            <a:lvl5pPr>
              <a:defRPr>
                <a:latin typeface="D2Coding" panose="020B0609020101020101" pitchFamily="49" charset="-127"/>
                <a:ea typeface="D2Coding" panose="020B0609020101020101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559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인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8"/>
          <p:cNvSpPr txBox="1">
            <a:spLocks/>
          </p:cNvSpPr>
          <p:nvPr userDrawn="1"/>
        </p:nvSpPr>
        <p:spPr>
          <a:xfrm>
            <a:off x="7322873" y="6592907"/>
            <a:ext cx="2311400" cy="365125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A0508AD-F268-4F99-9FB3-73BCCD85EA25}" type="slidenum">
              <a:rPr kumimoji="0" lang="ko-KR" altLang="en-US" sz="1000">
                <a:solidFill>
                  <a:srgbClr val="000000">
                    <a:tint val="75000"/>
                  </a:srgbClr>
                </a:solidFill>
                <a:latin typeface="+mn-ea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400" dirty="0">
              <a:solidFill>
                <a:srgbClr val="000000">
                  <a:tint val="75000"/>
                </a:srgbClr>
              </a:solidFill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12392D-D884-4B6E-842B-E5FE517532B6}"/>
              </a:ext>
            </a:extLst>
          </p:cNvPr>
          <p:cNvGrpSpPr/>
          <p:nvPr userDrawn="1"/>
        </p:nvGrpSpPr>
        <p:grpSpPr>
          <a:xfrm>
            <a:off x="7130817" y="1052736"/>
            <a:ext cx="2799869" cy="5805264"/>
            <a:chOff x="7106131" y="1052736"/>
            <a:chExt cx="2799869" cy="5805264"/>
          </a:xfrm>
        </p:grpSpPr>
        <p:sp>
          <p:nvSpPr>
            <p:cNvPr id="9" name="AutoShape 34">
              <a:extLst>
                <a:ext uri="{FF2B5EF4-FFF2-40B4-BE49-F238E27FC236}">
                  <a16:creationId xmlns:a16="http://schemas.microsoft.com/office/drawing/2014/main" id="{4BF27B1D-B8F7-4330-A3C5-932DA8F3CD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rgbClr val="000000">
                  <a:lumMod val="65000"/>
                  <a:lumOff val="35000"/>
                  <a:alpha val="4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37">
              <a:extLst>
                <a:ext uri="{FF2B5EF4-FFF2-40B4-BE49-F238E27FC236}">
                  <a16:creationId xmlns:a16="http://schemas.microsoft.com/office/drawing/2014/main" id="{CE1835DB-ABB8-4BB7-8D35-CC43244DA5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88900" dist="63500" dir="11400000" sx="110000" sy="110000" algn="ctr" rotWithShape="0">
                <a:srgbClr val="808080">
                  <a:alpha val="6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AutoShape 38">
              <a:extLst>
                <a:ext uri="{FF2B5EF4-FFF2-40B4-BE49-F238E27FC236}">
                  <a16:creationId xmlns:a16="http://schemas.microsoft.com/office/drawing/2014/main" id="{1C0CB433-3A7A-4EB5-AD6C-A51E612FCD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30246-5DB5-48EE-9BD8-174A93B5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12" b="70313"/>
            <a:stretch>
              <a:fillRect/>
            </a:stretch>
          </p:blipFill>
          <p:spPr bwMode="auto">
            <a:xfrm>
              <a:off x="7401272" y="1052736"/>
              <a:ext cx="1295400" cy="116363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123A7331-B8C2-462E-9934-C391A2354A7F}"/>
              </a:ext>
            </a:extLst>
          </p:cNvPr>
          <p:cNvSpPr txBox="1">
            <a:spLocks/>
          </p:cNvSpPr>
          <p:nvPr userDrawn="1"/>
        </p:nvSpPr>
        <p:spPr>
          <a:xfrm>
            <a:off x="1033301" y="2552855"/>
            <a:ext cx="7839397" cy="175229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ko-KR" altLang="en-US" sz="96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/>
                <a:ea typeface="+mn-ea"/>
              </a:rPr>
              <a:t>감사합니다</a:t>
            </a:r>
            <a:r>
              <a:rPr lang="en-US" altLang="ko-KR" sz="9600" b="1" spc="-1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791B3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/>
                <a:ea typeface="+mn-ea"/>
              </a:rPr>
              <a:t>!</a:t>
            </a:r>
            <a:endParaRPr lang="en-US" altLang="ko-KR" sz="9600" spc="-300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961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14">
            <a:extLst>
              <a:ext uri="{FF2B5EF4-FFF2-40B4-BE49-F238E27FC236}">
                <a16:creationId xmlns:a16="http://schemas.microsoft.com/office/drawing/2014/main" id="{B0F4B582-14E5-4B76-9ED1-B9CC9544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8" y="322230"/>
            <a:ext cx="8937623" cy="759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6E60481-F981-4290-9EBF-5789A1FB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188" y="1416912"/>
            <a:ext cx="8937623" cy="469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E6520-2020-4FCD-8E5D-D3D0140FEC1D}"/>
              </a:ext>
            </a:extLst>
          </p:cNvPr>
          <p:cNvGrpSpPr/>
          <p:nvPr userDrawn="1"/>
        </p:nvGrpSpPr>
        <p:grpSpPr>
          <a:xfrm>
            <a:off x="7106137" y="5775562"/>
            <a:ext cx="2799869" cy="1082438"/>
            <a:chOff x="7106131" y="5775562"/>
            <a:chExt cx="2799869" cy="1082438"/>
          </a:xfrm>
        </p:grpSpPr>
        <p:sp>
          <p:nvSpPr>
            <p:cNvPr id="7" name="AutoShape 34">
              <a:extLst>
                <a:ext uri="{FF2B5EF4-FFF2-40B4-BE49-F238E27FC236}">
                  <a16:creationId xmlns:a16="http://schemas.microsoft.com/office/drawing/2014/main" id="{261BCFF1-C31B-44E8-BC3E-462445619A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7106131" y="6442620"/>
              <a:ext cx="2799869" cy="415380"/>
            </a:xfrm>
            <a:prstGeom prst="rtTriangle">
              <a:avLst/>
            </a:prstGeom>
            <a:solidFill>
              <a:srgbClr val="85AEFF"/>
            </a:solidFill>
            <a:ln>
              <a:noFill/>
            </a:ln>
            <a:effectLst>
              <a:outerShdw blurRad="50800" dist="279400" dir="10800000" algn="b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" name="AutoShape 37">
              <a:extLst>
                <a:ext uri="{FF2B5EF4-FFF2-40B4-BE49-F238E27FC236}">
                  <a16:creationId xmlns:a16="http://schemas.microsoft.com/office/drawing/2014/main" id="{6970CB5D-C40C-4382-8CD8-B49130E29B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8801638" y="5775562"/>
              <a:ext cx="1103249" cy="108243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88900" dist="63500" dir="11400000" sx="110000" sy="110000" algn="ctr" rotWithShape="0">
                <a:schemeClr val="bg2">
                  <a:alpha val="69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9" name="AutoShape 38">
              <a:extLst>
                <a:ext uri="{FF2B5EF4-FFF2-40B4-BE49-F238E27FC236}">
                  <a16:creationId xmlns:a16="http://schemas.microsoft.com/office/drawing/2014/main" id="{541CDAE0-1D99-4AA8-90EF-16141D82BE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8897379" y="5869106"/>
              <a:ext cx="1007508" cy="988894"/>
            </a:xfrm>
            <a:prstGeom prst="rtTriangle">
              <a:avLst/>
            </a:prstGeom>
            <a:solidFill>
              <a:srgbClr val="0067C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0" name="Rectangle 10">
            <a:extLst>
              <a:ext uri="{FF2B5EF4-FFF2-40B4-BE49-F238E27FC236}">
                <a16:creationId xmlns:a16="http://schemas.microsoft.com/office/drawing/2014/main" id="{D5EE747B-EEE9-49B2-B7E7-F714B63A9155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9556168" y="6564769"/>
            <a:ext cx="2244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0" lang="en-US" altLang="ko-KR" sz="1400" kern="1200" smtClean="0">
                <a:solidFill>
                  <a:schemeClr val="bg1"/>
                </a:solidFill>
                <a:latin typeface="+mn-ea"/>
                <a:ea typeface="+mn-ea"/>
                <a:cs typeface="ＨＧｺﾞｼｯｸE-PRO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fld id="{01834800-E070-401A-9581-E51835AC1A7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274D4-33DA-49FE-8359-7A2A6A9DAD62}"/>
              </a:ext>
            </a:extLst>
          </p:cNvPr>
          <p:cNvSpPr/>
          <p:nvPr userDrawn="1"/>
        </p:nvSpPr>
        <p:spPr bwMode="auto">
          <a:xfrm>
            <a:off x="-1" y="0"/>
            <a:ext cx="2144689" cy="128526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3AAF8-263F-4E33-AF19-8798E8132E0A}"/>
              </a:ext>
            </a:extLst>
          </p:cNvPr>
          <p:cNvSpPr/>
          <p:nvPr userDrawn="1"/>
        </p:nvSpPr>
        <p:spPr bwMode="auto">
          <a:xfrm>
            <a:off x="484188" y="1140062"/>
            <a:ext cx="8937624" cy="80907"/>
          </a:xfrm>
          <a:prstGeom prst="rect">
            <a:avLst/>
          </a:prstGeom>
          <a:solidFill>
            <a:srgbClr val="005A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4" r:id="rId2"/>
    <p:sldLayoutId id="2147483717" r:id="rId3"/>
    <p:sldLayoutId id="2147483710" r:id="rId4"/>
    <p:sldLayoutId id="2147483743" r:id="rId5"/>
    <p:sldLayoutId id="2147483740" r:id="rId6"/>
    <p:sldLayoutId id="2147483741" r:id="rId7"/>
    <p:sldLayoutId id="2147483738" r:id="rId8"/>
    <p:sldLayoutId id="2147483742" r:id="rId9"/>
    <p:sldLayoutId id="2147483745" r:id="rId10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3200" b="1" kern="1200" dirty="0">
          <a:solidFill>
            <a:srgbClr val="000099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333300"/>
        </a:buClr>
        <a:buFont typeface="Wingdings" panose="05000000000000000000" pitchFamily="2" charset="2"/>
        <a:buChar char="v"/>
        <a:defRPr kumimoji="1" lang="ko-KR" altLang="en-US" sz="2200" b="1" kern="1200" dirty="0" smtClean="0">
          <a:solidFill>
            <a:srgbClr val="000099"/>
          </a:solidFill>
          <a:latin typeface="+mn-ea"/>
          <a:ea typeface="+mn-ea"/>
          <a:cs typeface="+mn-cs"/>
        </a:defRPr>
      </a:lvl1pPr>
      <a:lvl2pPr marL="534988" marR="0" indent="-179388" algn="l" defTabSz="914400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lr>
          <a:srgbClr val="666633"/>
        </a:buClr>
        <a:buSzTx/>
        <a:buFont typeface="Wingdings" panose="05000000000000000000" pitchFamily="2" charset="2"/>
        <a:buChar char="§"/>
        <a:tabLst/>
        <a:defRPr kumimoji="1" lang="ko-KR" altLang="en-US" sz="1900" kern="1200" dirty="0" smtClean="0">
          <a:solidFill>
            <a:schemeClr val="tx1"/>
          </a:solidFill>
          <a:latin typeface="+mn-ea"/>
          <a:ea typeface="+mj-ea"/>
          <a:cs typeface="+mn-cs"/>
        </a:defRPr>
      </a:lvl2pPr>
      <a:lvl3pPr marL="715963" indent="-180975" algn="l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har char="•"/>
        <a:defRPr kumimoji="1" lang="ko-KR" altLang="en-US" sz="1700" kern="1200" dirty="0" smtClean="0">
          <a:solidFill>
            <a:schemeClr val="tx1"/>
          </a:solidFill>
          <a:latin typeface="+mn-ea"/>
          <a:ea typeface="+mn-ea"/>
          <a:cs typeface="+mn-cs"/>
        </a:defRPr>
      </a:lvl3pPr>
      <a:lvl4pPr marL="898525" indent="-177800" algn="l" rtl="0" eaLnBrk="1" fontAlgn="base" latinLnBrk="1" hangingPunct="1">
        <a:lnSpc>
          <a:spcPct val="110000"/>
        </a:lnSpc>
        <a:spcBef>
          <a:spcPct val="20000"/>
        </a:spcBef>
        <a:spcAft>
          <a:spcPts val="100"/>
        </a:spcAft>
        <a:buClr>
          <a:schemeClr val="bg1">
            <a:lumMod val="50000"/>
          </a:schemeClr>
        </a:buClr>
        <a:buSzPct val="90000"/>
        <a:buFont typeface="Arial" panose="020B0604020202020204" pitchFamily="34" charset="0"/>
        <a:buChar char="−"/>
        <a:tabLst>
          <a:tab pos="898525" algn="l"/>
        </a:tabLst>
        <a:defRPr kumimoji="1" lang="ko-KR" altLang="en-US" sz="1400" b="0" kern="1200" dirty="0" smtClean="0">
          <a:solidFill>
            <a:schemeClr val="tx1"/>
          </a:solidFill>
          <a:latin typeface="+mn-ea"/>
          <a:ea typeface="맑은 고딕" pitchFamily="50" charset="-127"/>
          <a:cs typeface="+mn-cs"/>
        </a:defRPr>
      </a:lvl4pPr>
      <a:lvl5pPr marL="1077913" indent="-141288" algn="l" rtl="0" eaLnBrk="0" fontAlgn="base" latinLnBrk="1" hangingPunct="0">
        <a:lnSpc>
          <a:spcPct val="110000"/>
        </a:lnSpc>
        <a:spcBef>
          <a:spcPct val="20000"/>
        </a:spcBef>
        <a:spcAft>
          <a:spcPts val="100"/>
        </a:spcAft>
        <a:buChar char="»"/>
        <a:defRPr kumimoji="1" sz="1200">
          <a:solidFill>
            <a:schemeClr val="tx1"/>
          </a:solidFill>
          <a:latin typeface="+mn-ea"/>
          <a:ea typeface="+mj-ea"/>
          <a:cs typeface="태-신헤드라인디D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+mj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29CC9-E5ED-4D0D-89B7-C12E535F0F65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043B-F017-4A1E-AE3B-FB35F7D7F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8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PC\Desktop\Untitled-4.png">
            <a:extLst>
              <a:ext uri="{FF2B5EF4-FFF2-40B4-BE49-F238E27FC236}">
                <a16:creationId xmlns:a16="http://schemas.microsoft.com/office/drawing/2014/main" id="{3E60C136-F491-0341-94CB-14E163AE5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1"/>
          <a:stretch/>
        </p:blipFill>
        <p:spPr bwMode="auto">
          <a:xfrm>
            <a:off x="0" y="-19050"/>
            <a:ext cx="9906000" cy="62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13">
            <a:extLst>
              <a:ext uri="{FF2B5EF4-FFF2-40B4-BE49-F238E27FC236}">
                <a16:creationId xmlns:a16="http://schemas.microsoft.com/office/drawing/2014/main" id="{E783978A-06DF-4352-A761-115B9B2CAB3D}"/>
              </a:ext>
            </a:extLst>
          </p:cNvPr>
          <p:cNvSpPr/>
          <p:nvPr/>
        </p:nvSpPr>
        <p:spPr>
          <a:xfrm>
            <a:off x="260648" y="2202815"/>
            <a:ext cx="2614818" cy="1584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1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2024</a:t>
            </a:r>
            <a:r>
              <a:rPr kumimoji="1" lang="ko-KR" altLang="en-US" sz="31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년도 </a:t>
            </a:r>
            <a:r>
              <a:rPr lang="en-US" altLang="ko-KR" sz="31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1</a:t>
            </a:r>
            <a:r>
              <a:rPr kumimoji="1" lang="ko-KR" altLang="en-US" sz="3100" b="1" i="0" u="none" strike="noStrike" kern="1200" cap="none" spc="-150" normalizeH="0" baseline="0" noProof="0" dirty="0">
                <a:ln>
                  <a:noFill/>
                </a:ln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itchFamily="2" charset="-127"/>
                <a:ea typeface="KoPub돋움체 Bold" pitchFamily="2" charset="-127"/>
                <a:cs typeface="+mn-cs"/>
              </a:rPr>
              <a:t>학기</a:t>
            </a:r>
            <a:endParaRPr kumimoji="1" lang="en-US" altLang="ko-KR" sz="31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인공지능</a:t>
            </a:r>
            <a:endParaRPr kumimoji="1" lang="en-US" altLang="ko-KR" sz="31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spc="-150" dirty="0">
                <a:gradFill flip="none" rotWithShape="1">
                  <a:gsLst>
                    <a:gs pos="47910">
                      <a:prstClr val="white">
                        <a:lumMod val="85000"/>
                      </a:prstClr>
                    </a:gs>
                    <a:gs pos="23000">
                      <a:prstClr val="white"/>
                    </a:gs>
                    <a:gs pos="49000">
                      <a:prstClr val="white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</a:rPr>
              <a:t>Artificial Intelligence</a:t>
            </a:r>
            <a:endParaRPr kumimoji="1" lang="ko-KR" altLang="en-US" sz="3200" b="1" i="0" u="none" strike="noStrike" kern="1200" cap="none" spc="-150" normalizeH="0" baseline="0" noProof="0" dirty="0">
              <a:ln>
                <a:noFill/>
              </a:ln>
              <a:gradFill flip="none" rotWithShape="1">
                <a:gsLst>
                  <a:gs pos="47910">
                    <a:prstClr val="white">
                      <a:lumMod val="85000"/>
                    </a:prstClr>
                  </a:gs>
                  <a:gs pos="23000">
                    <a:prstClr val="white"/>
                  </a:gs>
                  <a:gs pos="49000">
                    <a:prstClr val="white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itchFamily="2" charset="-127"/>
              <a:ea typeface="KoPub돋움체 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014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을 실행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명령 프롬프트</a:t>
            </a:r>
            <a:r>
              <a:rPr lang="en-US" altLang="ko-KR" dirty="0"/>
              <a:t>(CMD)</a:t>
            </a:r>
            <a:r>
              <a:rPr lang="ko-KR" altLang="en-US" dirty="0"/>
              <a:t>를 실행하고 다음 명령어를 입력</a:t>
            </a:r>
            <a:endParaRPr lang="en-US" dirty="0"/>
          </a:p>
          <a:p>
            <a:pPr lvl="1"/>
            <a:r>
              <a:rPr lang="en-US" dirty="0"/>
              <a:t> pip install </a:t>
            </a:r>
            <a:r>
              <a:rPr lang="en-US" altLang="ko-KR" dirty="0"/>
              <a:t>pandas</a:t>
            </a:r>
          </a:p>
          <a:p>
            <a:pPr lvl="1"/>
            <a:endParaRPr lang="en-US" dirty="0"/>
          </a:p>
          <a:p>
            <a:r>
              <a:rPr lang="ko-KR" altLang="en-US" dirty="0"/>
              <a:t>다른 라이브러리 또한 설치해야 함</a:t>
            </a:r>
          </a:p>
          <a:p>
            <a:pPr lvl="1"/>
            <a:r>
              <a:rPr lang="en-US" altLang="ko-KR" dirty="0" err="1"/>
              <a:t>Numpy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pandas </a:t>
            </a:r>
            <a:r>
              <a:rPr lang="ko-KR" altLang="en-US" dirty="0"/>
              <a:t>라이브러리 버전 확인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136576" y="5229200"/>
            <a:ext cx="7776864" cy="70788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			#Importing pandas library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pandas.__version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__)	#Printing pandas library version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2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2231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의 두 가지 주요 구성 요소는 </a:t>
            </a:r>
            <a:r>
              <a:rPr lang="en-US" altLang="ko-KR" dirty="0"/>
              <a:t>Series</a:t>
            </a:r>
            <a:r>
              <a:rPr lang="ko-KR" altLang="en-US" dirty="0"/>
              <a:t>와 </a:t>
            </a:r>
            <a:r>
              <a:rPr lang="en-US" altLang="ko-KR" dirty="0" err="1"/>
              <a:t>DataFrame</a:t>
            </a:r>
            <a:r>
              <a:rPr lang="ko-KR" altLang="en-US" dirty="0"/>
              <a:t>이다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Series</a:t>
            </a:r>
          </a:p>
          <a:p>
            <a:pPr lvl="1"/>
            <a:r>
              <a:rPr lang="en-US" altLang="ko-KR" dirty="0"/>
              <a:t>A column</a:t>
            </a:r>
          </a:p>
          <a:p>
            <a:pPr lvl="1"/>
            <a:endParaRPr lang="en-US" dirty="0"/>
          </a:p>
          <a:p>
            <a:r>
              <a:rPr lang="en-US" altLang="ko-KR" dirty="0"/>
              <a:t>Data frame</a:t>
            </a:r>
          </a:p>
          <a:p>
            <a:pPr lvl="1"/>
            <a:r>
              <a:rPr lang="en-US" altLang="ko-KR" dirty="0"/>
              <a:t>Series</a:t>
            </a:r>
            <a:r>
              <a:rPr lang="ko-KR" altLang="en-US" dirty="0"/>
              <a:t> 컬렉션으로 구성된 다차원 테이블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Series vs Data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502" y="4437112"/>
            <a:ext cx="5040000" cy="19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31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Series</a:t>
            </a:r>
          </a:p>
          <a:p>
            <a:pPr lvl="1"/>
            <a:r>
              <a:rPr lang="ko-KR" altLang="en-US" dirty="0"/>
              <a:t>레이블이 지정된 </a:t>
            </a:r>
            <a:r>
              <a:rPr lang="ko-KR" altLang="en-US" dirty="0" err="1"/>
              <a:t>일차원</a:t>
            </a:r>
            <a:r>
              <a:rPr lang="ko-KR" altLang="en-US" dirty="0"/>
              <a:t> 배열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ko-KR" dirty="0"/>
              <a:t>Syntax</a:t>
            </a:r>
          </a:p>
          <a:p>
            <a:pPr lvl="2"/>
            <a:r>
              <a:rPr lang="en-US" altLang="ko-KR" dirty="0" err="1"/>
              <a:t>pandas.Series</a:t>
            </a:r>
            <a:r>
              <a:rPr lang="en-US" altLang="ko-KR" dirty="0"/>
              <a:t>(data, index, </a:t>
            </a:r>
            <a:r>
              <a:rPr lang="en-US" altLang="ko-KR" dirty="0" err="1"/>
              <a:t>dtype</a:t>
            </a:r>
            <a:r>
              <a:rPr lang="en-US" altLang="ko-KR" dirty="0"/>
              <a:t>, copy)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data</a:t>
            </a:r>
          </a:p>
          <a:p>
            <a:pPr lvl="3"/>
            <a:r>
              <a:rPr lang="en-US" altLang="ko-KR" dirty="0"/>
              <a:t>Input data in the form of </a:t>
            </a:r>
            <a:r>
              <a:rPr lang="en-US" altLang="ko-KR" dirty="0" err="1"/>
              <a:t>ndarray</a:t>
            </a:r>
            <a:r>
              <a:rPr lang="en-US" altLang="ko-KR" dirty="0"/>
              <a:t>, list, </a:t>
            </a:r>
            <a:r>
              <a:rPr lang="en-US" altLang="ko-KR" dirty="0" err="1"/>
              <a:t>dict</a:t>
            </a:r>
            <a:r>
              <a:rPr lang="en-US" altLang="ko-KR" dirty="0"/>
              <a:t> or scalar value</a:t>
            </a:r>
          </a:p>
          <a:p>
            <a:pPr lvl="2"/>
            <a:r>
              <a:rPr lang="en-US" altLang="ko-KR" dirty="0"/>
              <a:t>index</a:t>
            </a:r>
          </a:p>
          <a:p>
            <a:pPr lvl="3"/>
            <a:r>
              <a:rPr lang="en-US" altLang="ko-KR" dirty="0"/>
              <a:t>Index of the column</a:t>
            </a:r>
          </a:p>
          <a:p>
            <a:pPr lvl="2"/>
            <a:r>
              <a:rPr lang="en-US" altLang="ko-KR" dirty="0" err="1"/>
              <a:t>dtype</a:t>
            </a:r>
            <a:endParaRPr lang="en-US" altLang="ko-KR" dirty="0"/>
          </a:p>
          <a:p>
            <a:pPr lvl="3"/>
            <a:r>
              <a:rPr lang="en-US" altLang="ko-KR" dirty="0"/>
              <a:t>Data type</a:t>
            </a:r>
          </a:p>
          <a:p>
            <a:pPr lvl="2"/>
            <a:r>
              <a:rPr lang="en-US" altLang="ko-KR" dirty="0"/>
              <a:t>copy </a:t>
            </a:r>
          </a:p>
          <a:p>
            <a:pPr lvl="3"/>
            <a:r>
              <a:rPr lang="en-US" altLang="ko-KR" dirty="0"/>
              <a:t>Copy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60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Series</a:t>
            </a:r>
          </a:p>
          <a:p>
            <a:pPr lvl="1"/>
            <a:r>
              <a:rPr lang="en-US" altLang="ko-KR" dirty="0" err="1"/>
              <a:t>Numpy</a:t>
            </a:r>
            <a:r>
              <a:rPr lang="ko-KR" altLang="en-US" dirty="0"/>
              <a:t>를 이용한 </a:t>
            </a:r>
            <a:r>
              <a:rPr lang="en-US" altLang="ko-KR" dirty="0"/>
              <a:t>Series </a:t>
            </a:r>
            <a:r>
              <a:rPr lang="ko-KR" altLang="en-US" dirty="0"/>
              <a:t>만드는 방법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53070" y="2258065"/>
            <a:ext cx="7776864" cy="224676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np.array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(['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a','b','c','d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'])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series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pd.Series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(data, index=[100,101,102,103])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print(series)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053070" y="4797152"/>
            <a:ext cx="7776864" cy="1631216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100  a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101  b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102  c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103  d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object</a:t>
            </a:r>
          </a:p>
        </p:txBody>
      </p:sp>
    </p:spTree>
    <p:extLst>
      <p:ext uri="{BB962C8B-B14F-4D97-AF65-F5344CB8AC3E}">
        <p14:creationId xmlns:p14="http://schemas.microsoft.com/office/powerpoint/2010/main" val="175090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Series</a:t>
            </a:r>
          </a:p>
          <a:p>
            <a:pPr lvl="1"/>
            <a:r>
              <a:rPr lang="en-US" altLang="ko-KR" dirty="0" err="1"/>
              <a:t>dict</a:t>
            </a:r>
            <a:r>
              <a:rPr lang="ko-KR" altLang="en-US" dirty="0"/>
              <a:t>를 이용한 </a:t>
            </a:r>
            <a:r>
              <a:rPr lang="en-US" altLang="ko-KR" dirty="0"/>
              <a:t>Series </a:t>
            </a:r>
            <a:r>
              <a:rPr lang="ko-KR" altLang="en-US" dirty="0"/>
              <a:t>만드는 방법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53070" y="2258065"/>
            <a:ext cx="7776864" cy="224676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{100 : 'a', 101 : 'b', 102 : 'c', 103 : 'd'}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series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pd.Series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print(series)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053070" y="4797152"/>
            <a:ext cx="7776864" cy="1631216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100  a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101  b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102  c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103  d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object</a:t>
            </a:r>
          </a:p>
        </p:txBody>
      </p:sp>
    </p:spTree>
    <p:extLst>
      <p:ext uri="{BB962C8B-B14F-4D97-AF65-F5344CB8AC3E}">
        <p14:creationId xmlns:p14="http://schemas.microsoft.com/office/powerpoint/2010/main" val="7387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Series</a:t>
            </a:r>
          </a:p>
          <a:p>
            <a:pPr lvl="1"/>
            <a:r>
              <a:rPr lang="en-US" altLang="ko-KR" dirty="0"/>
              <a:t>Task: Create a series for the following column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74" y="2420888"/>
            <a:ext cx="3019455" cy="38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9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Series</a:t>
            </a:r>
          </a:p>
          <a:p>
            <a:pPr lvl="1"/>
            <a:r>
              <a:rPr lang="en-US" altLang="ko-KR" dirty="0"/>
              <a:t>Task: Create a series for the following column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53070" y="2258065"/>
            <a:ext cx="7776864" cy="224676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np.array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(['A','B','C','D', 'E'])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series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pd.Series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(data, index=[1,2,3,4, 5])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print(series)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053070" y="4733499"/>
            <a:ext cx="7776864" cy="1938992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    A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2    B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3    C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    D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5    E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dtype: object</a:t>
            </a:r>
          </a:p>
        </p:txBody>
      </p:sp>
    </p:spTree>
    <p:extLst>
      <p:ext uri="{BB962C8B-B14F-4D97-AF65-F5344CB8AC3E}">
        <p14:creationId xmlns:p14="http://schemas.microsoft.com/office/powerpoint/2010/main" val="16283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  <a:p>
            <a:pPr lvl="1"/>
            <a:r>
              <a:rPr lang="ko-KR" altLang="en-US"/>
              <a:t>행과 열로 구성된 다차원 테이블</a:t>
            </a:r>
            <a:endParaRPr lang="en-US" dirty="0"/>
          </a:p>
        </p:txBody>
      </p:sp>
      <p:pic>
        <p:nvPicPr>
          <p:cNvPr id="8194" name="Picture 2" descr="Structure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02" y="2465678"/>
            <a:ext cx="4680000" cy="409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76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  <a:p>
            <a:pPr lvl="1"/>
            <a:r>
              <a:rPr lang="en-US" dirty="0"/>
              <a:t>Syntax</a:t>
            </a:r>
          </a:p>
          <a:p>
            <a:pPr lvl="2"/>
            <a:r>
              <a:rPr lang="en-US" dirty="0" err="1"/>
              <a:t>pandas.DataFrame</a:t>
            </a:r>
            <a:r>
              <a:rPr lang="en-US" dirty="0"/>
              <a:t>(data, index, columns, </a:t>
            </a:r>
            <a:r>
              <a:rPr lang="en-US" dirty="0" err="1"/>
              <a:t>dtype</a:t>
            </a:r>
            <a:r>
              <a:rPr lang="en-US" dirty="0"/>
              <a:t>, copy)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data</a:t>
            </a:r>
          </a:p>
          <a:p>
            <a:pPr lvl="3"/>
            <a:r>
              <a:rPr lang="en-US" altLang="ko-KR" dirty="0"/>
              <a:t>Input data in the form of series, </a:t>
            </a:r>
            <a:r>
              <a:rPr lang="en-US" altLang="ko-KR" dirty="0" err="1"/>
              <a:t>ndarray</a:t>
            </a:r>
            <a:r>
              <a:rPr lang="en-US" altLang="ko-KR" dirty="0"/>
              <a:t>, list, </a:t>
            </a:r>
            <a:r>
              <a:rPr lang="en-US" altLang="ko-KR" dirty="0" err="1"/>
              <a:t>dict</a:t>
            </a:r>
            <a:r>
              <a:rPr lang="en-US" altLang="ko-KR" dirty="0"/>
              <a:t> or scalar value</a:t>
            </a:r>
          </a:p>
          <a:p>
            <a:pPr lvl="2"/>
            <a:r>
              <a:rPr lang="en-US" altLang="ko-KR" dirty="0"/>
              <a:t>index</a:t>
            </a:r>
          </a:p>
          <a:p>
            <a:pPr lvl="3"/>
            <a:r>
              <a:rPr lang="en-US" altLang="ko-KR" dirty="0"/>
              <a:t>Index of the data frame</a:t>
            </a:r>
          </a:p>
          <a:p>
            <a:pPr lvl="2"/>
            <a:r>
              <a:rPr lang="en-US" altLang="ko-KR" dirty="0"/>
              <a:t>columns</a:t>
            </a:r>
          </a:p>
          <a:p>
            <a:pPr lvl="3"/>
            <a:r>
              <a:rPr lang="en-US" altLang="ko-KR" dirty="0"/>
              <a:t>Name/label of columns</a:t>
            </a:r>
          </a:p>
          <a:p>
            <a:pPr lvl="2"/>
            <a:r>
              <a:rPr lang="en-US" altLang="ko-KR" dirty="0" err="1"/>
              <a:t>dtype</a:t>
            </a:r>
            <a:endParaRPr lang="en-US" altLang="ko-KR" dirty="0"/>
          </a:p>
          <a:p>
            <a:pPr lvl="3"/>
            <a:r>
              <a:rPr lang="en-US" altLang="ko-KR" dirty="0"/>
              <a:t>Data type</a:t>
            </a:r>
          </a:p>
          <a:p>
            <a:pPr lvl="2"/>
            <a:r>
              <a:rPr lang="en-US" altLang="ko-KR" dirty="0"/>
              <a:t>copy </a:t>
            </a:r>
          </a:p>
          <a:p>
            <a:pPr lvl="3"/>
            <a:r>
              <a:rPr lang="en-US" altLang="ko-KR" dirty="0"/>
              <a:t>Copy data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35896C-0F1E-4865-B84F-91F33150DCBC}"/>
              </a:ext>
            </a:extLst>
          </p:cNvPr>
          <p:cNvSpPr/>
          <p:nvPr/>
        </p:nvSpPr>
        <p:spPr bwMode="auto">
          <a:xfrm>
            <a:off x="992560" y="4077072"/>
            <a:ext cx="2520280" cy="6480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77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Last Lecture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</a:t>
            </a:r>
            <a:r>
              <a:rPr lang="ko-KR" altLang="en-US" dirty="0"/>
              <a:t>중요성</a:t>
            </a:r>
            <a:endParaRPr lang="en-US" dirty="0"/>
          </a:p>
        </p:txBody>
      </p:sp>
      <p:pic>
        <p:nvPicPr>
          <p:cNvPr id="38914" name="Picture 2" descr="figur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593" y="1844060"/>
            <a:ext cx="5143818" cy="482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421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Data frame</a:t>
            </a:r>
          </a:p>
          <a:p>
            <a:pPr lvl="1"/>
            <a:r>
              <a:rPr lang="en-US" altLang="ko-KR" dirty="0"/>
              <a:t>List</a:t>
            </a:r>
            <a:r>
              <a:rPr lang="ko-KR" altLang="en-US" dirty="0"/>
              <a:t>를 이용한 </a:t>
            </a:r>
            <a:r>
              <a:rPr lang="en-US" altLang="ko-KR" dirty="0"/>
              <a:t>data frame </a:t>
            </a:r>
            <a:r>
              <a:rPr lang="ko-KR" altLang="en-US" dirty="0"/>
              <a:t>만드는 방법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53070" y="2258065"/>
            <a:ext cx="7776864" cy="224676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[['Tim',35],['Sonya',30],['Sunny',34]]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pd.DataFrame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data,columns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=['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Name','Age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'],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=float)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053070" y="4913873"/>
            <a:ext cx="7776864" cy="1323439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Name   Age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0    Tim     35.0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    Sonya 30.0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2   Sunny  34.0</a:t>
            </a:r>
            <a:endParaRPr lang="pt-BR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83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Data frame</a:t>
            </a:r>
          </a:p>
          <a:p>
            <a:pPr lvl="1"/>
            <a:r>
              <a:rPr lang="en-US" altLang="ko-KR" dirty="0" err="1"/>
              <a:t>Dict</a:t>
            </a:r>
            <a:r>
              <a:rPr lang="en-US" altLang="ko-KR" dirty="0"/>
              <a:t> of series</a:t>
            </a:r>
            <a:r>
              <a:rPr lang="ko-KR" altLang="en-US" dirty="0"/>
              <a:t>를 이용한 </a:t>
            </a:r>
            <a:r>
              <a:rPr lang="en-US" altLang="ko-KR" dirty="0"/>
              <a:t>data frame </a:t>
            </a:r>
            <a:r>
              <a:rPr lang="ko-KR" altLang="en-US" dirty="0"/>
              <a:t>만드는 방법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53070" y="2258065"/>
            <a:ext cx="7776864" cy="224676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{'one' :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pd.Series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([1, 2, 3], index=['a', 'b', 'c']),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'two' :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pd.Series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([1, 2, 3, 4], index=['a', 'b', 'c', 'd'])}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pd.DataFrame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(data)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053070" y="4744782"/>
            <a:ext cx="7776864" cy="1631216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one     two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  1.0      1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  2.0      2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  3.0      3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NaN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4</a:t>
            </a:r>
            <a:endParaRPr lang="pt-BR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3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  <a:p>
            <a:pPr lvl="1"/>
            <a:r>
              <a:rPr lang="en-US" altLang="ko-KR" dirty="0" err="1"/>
              <a:t>Dict</a:t>
            </a:r>
            <a:r>
              <a:rPr lang="en-US" altLang="ko-KR" dirty="0"/>
              <a:t> of series</a:t>
            </a:r>
            <a:r>
              <a:rPr lang="ko-KR" altLang="en-US" dirty="0"/>
              <a:t>를 사용하여 다음 테이블에 대한 </a:t>
            </a:r>
            <a:r>
              <a:rPr lang="en-US" altLang="ko-KR" dirty="0"/>
              <a:t>data frame </a:t>
            </a:r>
            <a:r>
              <a:rPr lang="ko-KR" altLang="en-US" dirty="0"/>
              <a:t>만들어보기</a:t>
            </a:r>
            <a:r>
              <a:rPr 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14" y="2420888"/>
            <a:ext cx="62007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9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Data Structure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  <a:p>
            <a:pPr lvl="1"/>
            <a:r>
              <a:rPr lang="en-US" altLang="ko-KR" dirty="0" err="1"/>
              <a:t>dict</a:t>
            </a:r>
            <a:r>
              <a:rPr lang="en-US" altLang="ko-KR" dirty="0"/>
              <a:t> of series</a:t>
            </a:r>
            <a:r>
              <a:rPr lang="ko-KR" altLang="en-US" dirty="0"/>
              <a:t>를 사용하여 다음 테이블에 대한 </a:t>
            </a:r>
            <a:r>
              <a:rPr lang="en-US" altLang="ko-KR" dirty="0"/>
              <a:t>data frame </a:t>
            </a:r>
            <a:r>
              <a:rPr lang="ko-KR" altLang="en-US" dirty="0"/>
              <a:t>만들어보기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677045" y="2354591"/>
            <a:ext cx="8727518" cy="3170099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numpy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as np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 = {'Artist' :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pd.Series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(['Billie Holiday', 'Jimi Hendrix', 'Miles Davis', 'SIA']),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'Genre' :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pd.Series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(['Jazz', 'Rock', 'Jazz', 'Pop']),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'Listeners' :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pd.Series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([1300000, 2700000, 1500000, 2000000]),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'Plays' :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pd.Series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([27000000, 70000000, 48000000, 74000000])}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pd.DataFrame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(data)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468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B29718-FC65-4AEC-96C7-3C36435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76F9C5-3B0C-492E-B10F-1D8BF6E9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35EB19-1305-4401-96CB-7C0CCA3341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앞선 예제의 코드를 실행해보고 이해해보자</a:t>
            </a:r>
          </a:p>
        </p:txBody>
      </p:sp>
    </p:spTree>
    <p:extLst>
      <p:ext uri="{BB962C8B-B14F-4D97-AF65-F5344CB8AC3E}">
        <p14:creationId xmlns:p14="http://schemas.microsoft.com/office/powerpoint/2010/main" val="189169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3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read_csv</a:t>
            </a:r>
            <a:r>
              <a:rPr lang="en-US" altLang="ko-KR" dirty="0"/>
              <a:t> </a:t>
            </a:r>
            <a:r>
              <a:rPr lang="ko-KR" altLang="en-US" dirty="0"/>
              <a:t>함수를 이용하여 데이터</a:t>
            </a:r>
            <a:r>
              <a:rPr lang="en-US" altLang="ko-KR" dirty="0"/>
              <a:t> </a:t>
            </a:r>
            <a:r>
              <a:rPr lang="ko-KR" altLang="en-US" dirty="0" err="1"/>
              <a:t>볼러오기</a:t>
            </a:r>
            <a:endParaRPr lang="en-US" altLang="ko-KR" dirty="0"/>
          </a:p>
          <a:p>
            <a:pPr lvl="1"/>
            <a:r>
              <a:rPr lang="en-US" dirty="0"/>
              <a:t>Save IMDB-Movie-Data.csv file in your local storage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index_col</a:t>
            </a:r>
            <a:r>
              <a:rPr lang="en-US" dirty="0"/>
              <a:t> </a:t>
            </a:r>
            <a:r>
              <a:rPr lang="ko-KR" altLang="en-US" dirty="0"/>
              <a:t>속성</a:t>
            </a:r>
            <a:endParaRPr lang="en-US" dirty="0"/>
          </a:p>
          <a:p>
            <a:pPr lvl="2"/>
            <a:r>
              <a:rPr lang="en-US" dirty="0"/>
              <a:t>CSVs don't have indexes like our Data Frames, so all we need to do is just designate the </a:t>
            </a:r>
            <a:r>
              <a:rPr lang="en-US" dirty="0" err="1"/>
              <a:t>index_col</a:t>
            </a:r>
            <a:r>
              <a:rPr lang="en-US" dirty="0"/>
              <a:t> when reading</a:t>
            </a:r>
          </a:p>
          <a:p>
            <a:pPr lvl="1"/>
            <a:endParaRPr lang="en-US" dirty="0"/>
          </a:p>
          <a:p>
            <a:pPr lvl="1"/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our case, we s</a:t>
            </a:r>
            <a:r>
              <a:rPr lang="en-US" dirty="0"/>
              <a:t>elect “Title” column as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4581128"/>
            <a:ext cx="7046020" cy="163121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pd.read_csv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r"D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:/IMDB-Movie-Data.csv", 					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index_col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="Title")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73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head()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dirty="0"/>
              <a:t>Print out a first five rows of your data frame</a:t>
            </a:r>
          </a:p>
          <a:p>
            <a:pPr lvl="2"/>
            <a:r>
              <a:rPr lang="en-US" dirty="0" err="1"/>
              <a:t>movies_df.head</a:t>
            </a:r>
            <a:r>
              <a:rPr lang="en-US" dirty="0"/>
              <a:t>()</a:t>
            </a:r>
          </a:p>
          <a:p>
            <a:pPr lvl="2"/>
            <a:endParaRPr lang="en-US" dirty="0"/>
          </a:p>
          <a:p>
            <a:pPr lvl="1"/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could also pass a number to head()</a:t>
            </a:r>
          </a:p>
          <a:p>
            <a:pPr lvl="2"/>
            <a:r>
              <a:rPr lang="en-US" dirty="0" err="1"/>
              <a:t>movies_df.head</a:t>
            </a:r>
            <a:r>
              <a:rPr lang="en-US" dirty="0"/>
              <a:t>(10)</a:t>
            </a:r>
          </a:p>
          <a:p>
            <a:pPr lvl="2"/>
            <a:endParaRPr lang="en-US" dirty="0"/>
          </a:p>
          <a:p>
            <a:r>
              <a:rPr lang="en-US" dirty="0"/>
              <a:t>tail()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/>
              <a:t>Print out the last five rows</a:t>
            </a:r>
          </a:p>
          <a:p>
            <a:pPr lvl="2"/>
            <a:r>
              <a:rPr lang="en-US" altLang="ko-KR" dirty="0" err="1"/>
              <a:t>movies_df.tail</a:t>
            </a:r>
            <a:r>
              <a:rPr lang="en-US" altLang="ko-KR" dirty="0"/>
              <a:t>()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you want to see the last two records, then pass a number</a:t>
            </a:r>
          </a:p>
          <a:p>
            <a:pPr lvl="2"/>
            <a:r>
              <a:rPr lang="en-US" altLang="ko-KR" dirty="0" err="1"/>
              <a:t>movies_df.tail</a:t>
            </a:r>
            <a:r>
              <a:rPr lang="en-US" altLang="ko-KR" dirty="0"/>
              <a:t>(2)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info()</a:t>
            </a:r>
          </a:p>
          <a:p>
            <a:pPr lvl="1"/>
            <a:r>
              <a:rPr lang="en-US" dirty="0"/>
              <a:t>Provides essential details about your dataset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Features</a:t>
            </a:r>
          </a:p>
          <a:p>
            <a:pPr lvl="2"/>
            <a:r>
              <a:rPr lang="en-US" dirty="0"/>
              <a:t>Number of rows </a:t>
            </a:r>
          </a:p>
          <a:p>
            <a:pPr lvl="2"/>
            <a:r>
              <a:rPr lang="en-US" dirty="0"/>
              <a:t>Number of columns</a:t>
            </a:r>
          </a:p>
          <a:p>
            <a:pPr lvl="2"/>
            <a:r>
              <a:rPr lang="en-US" dirty="0"/>
              <a:t>Number of non-null values</a:t>
            </a:r>
          </a:p>
          <a:p>
            <a:pPr lvl="2"/>
            <a:r>
              <a:rPr lang="en-US" dirty="0"/>
              <a:t>Type of data in each column</a:t>
            </a:r>
          </a:p>
          <a:p>
            <a:pPr lvl="2"/>
            <a:r>
              <a:rPr lang="en-US" dirty="0"/>
              <a:t>How much memory the data frame is using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7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info()</a:t>
            </a:r>
          </a:p>
          <a:p>
            <a:pPr lvl="1"/>
            <a:r>
              <a:rPr lang="en-US" dirty="0"/>
              <a:t>movies_df.info()</a:t>
            </a:r>
          </a:p>
          <a:p>
            <a:pPr lvl="1"/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7F9A1C-B5D4-49D4-B844-FB07E6EAD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32" y="2348880"/>
            <a:ext cx="5688632" cy="41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9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Last Lecture</a:t>
            </a:r>
          </a:p>
        </p:txBody>
      </p:sp>
      <p:pic>
        <p:nvPicPr>
          <p:cNvPr id="2050" name="Picture 2" descr="Collection] 10 Best NumPy Cheat Sheets Every Python Coder Must Own | Finx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340768"/>
            <a:ext cx="7526177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024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atinLnBrk="0"/>
            <a:r>
              <a:rPr lang="en-US" dirty="0"/>
              <a:t>shape</a:t>
            </a:r>
            <a:endParaRPr lang="en-US" altLang="ko-KR" dirty="0"/>
          </a:p>
          <a:p>
            <a:pPr lvl="1" latinLnBrk="0"/>
            <a:r>
              <a:rPr lang="ko-KR" altLang="en-US" dirty="0"/>
              <a:t>행과 열의 크기</a:t>
            </a:r>
            <a:endParaRPr lang="en-US" dirty="0"/>
          </a:p>
          <a:p>
            <a:pPr lvl="2" latinLnBrk="0"/>
            <a:r>
              <a:rPr lang="en-US" dirty="0" err="1"/>
              <a:t>movies_df.shape</a:t>
            </a:r>
            <a:endParaRPr lang="en-US" dirty="0"/>
          </a:p>
          <a:p>
            <a:pPr lvl="2" latinLnBrk="0"/>
            <a:r>
              <a:rPr lang="en-US" dirty="0"/>
              <a:t>(1000, 11)</a:t>
            </a:r>
          </a:p>
          <a:p>
            <a:pPr marL="355600" lvl="1" indent="0" latinLnBrk="0">
              <a:buNone/>
            </a:pPr>
            <a:endParaRPr lang="en-US" dirty="0"/>
          </a:p>
          <a:p>
            <a:pPr lvl="1" latinLnBrk="0"/>
            <a:r>
              <a:rPr lang="en-US" dirty="0"/>
              <a:t>Used frequently when cleaning and transforming data</a:t>
            </a:r>
          </a:p>
          <a:p>
            <a:pPr lvl="2" latinLnBrk="0"/>
            <a:r>
              <a:rPr lang="ko-KR" altLang="en-US" dirty="0"/>
              <a:t>예를 들어 일부 기준에 따라 일부 행을 필터링한 다음 제거된 행 수를 빨리 알고 싶을 경우</a:t>
            </a:r>
            <a:endParaRPr lang="en-US" dirty="0"/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97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describe()</a:t>
            </a:r>
          </a:p>
          <a:p>
            <a:pPr lvl="1"/>
            <a:r>
              <a:rPr lang="en-US" altLang="ko-KR" dirty="0"/>
              <a:t>Returns descriptive and summary statistics about </a:t>
            </a:r>
            <a:r>
              <a:rPr lang="en-US" altLang="ko-KR" dirty="0" err="1"/>
              <a:t>dataframe</a:t>
            </a:r>
            <a:endParaRPr lang="en-US" dirty="0"/>
          </a:p>
          <a:p>
            <a:pPr lvl="2"/>
            <a:r>
              <a:rPr lang="en-US" dirty="0"/>
              <a:t>describe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continuous</a:t>
            </a:r>
            <a:r>
              <a:rPr lang="ko-KR" altLang="en-US" dirty="0"/>
              <a:t> </a:t>
            </a:r>
            <a:r>
              <a:rPr lang="en-US" altLang="ko-KR" dirty="0"/>
              <a:t>variables</a:t>
            </a:r>
            <a:endParaRPr lang="en-US" dirty="0"/>
          </a:p>
          <a:p>
            <a:pPr lvl="2"/>
            <a:r>
              <a:rPr lang="en-US" dirty="0" err="1"/>
              <a:t>movies_df.describe</a:t>
            </a:r>
            <a:r>
              <a:rPr lang="en-US" dirty="0"/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02" y="2924944"/>
            <a:ext cx="7920000" cy="2625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03AAB-2B29-477A-BA24-061354455389}"/>
              </a:ext>
            </a:extLst>
          </p:cNvPr>
          <p:cNvSpPr txBox="1"/>
          <p:nvPr/>
        </p:nvSpPr>
        <p:spPr>
          <a:xfrm>
            <a:off x="2360712" y="5656209"/>
            <a:ext cx="568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1.count : </a:t>
            </a:r>
            <a:r>
              <a:rPr lang="ko-KR" altLang="en-US" sz="1200" b="1" dirty="0">
                <a:solidFill>
                  <a:srgbClr val="FF0000"/>
                </a:solidFill>
              </a:rPr>
              <a:t>개수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2.mean : </a:t>
            </a:r>
            <a:r>
              <a:rPr lang="ko-KR" altLang="en-US" sz="1200" b="1" dirty="0">
                <a:solidFill>
                  <a:srgbClr val="FF0000"/>
                </a:solidFill>
              </a:rPr>
              <a:t>평균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3.std : </a:t>
            </a:r>
            <a:r>
              <a:rPr lang="ko-KR" altLang="en-US" sz="1200" b="1" dirty="0">
                <a:solidFill>
                  <a:srgbClr val="FF0000"/>
                </a:solidFill>
              </a:rPr>
              <a:t>표준편차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4.min, max : </a:t>
            </a:r>
            <a:r>
              <a:rPr lang="ko-KR" altLang="en-US" sz="1200" b="1" dirty="0">
                <a:solidFill>
                  <a:srgbClr val="FF0000"/>
                </a:solidFill>
              </a:rPr>
              <a:t>최솟값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최댓값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5.25%, 50%, 75% -&gt; 4</a:t>
            </a:r>
            <a:r>
              <a:rPr lang="ko-KR" altLang="en-US" sz="1200" b="1" dirty="0" err="1">
                <a:solidFill>
                  <a:srgbClr val="FF0000"/>
                </a:solidFill>
              </a:rPr>
              <a:t>분위수</a:t>
            </a:r>
            <a:r>
              <a:rPr lang="en-US" altLang="ko-KR" sz="1200" b="1" dirty="0">
                <a:solidFill>
                  <a:srgbClr val="FF0000"/>
                </a:solidFill>
              </a:rPr>
              <a:t> (25% -&gt; 25%</a:t>
            </a:r>
            <a:r>
              <a:rPr lang="ko-KR" altLang="en-US" sz="1200" b="1" dirty="0">
                <a:solidFill>
                  <a:srgbClr val="FF0000"/>
                </a:solidFill>
              </a:rPr>
              <a:t>의 데이터들이 해당 값보다 낮다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08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describe()</a:t>
            </a:r>
          </a:p>
          <a:p>
            <a:pPr lvl="1"/>
            <a:r>
              <a:rPr lang="en-US" dirty="0"/>
              <a:t>We can also use describe() function for categorical variables</a:t>
            </a:r>
          </a:p>
          <a:p>
            <a:pPr lvl="2"/>
            <a:r>
              <a:rPr lang="en-US" dirty="0" err="1"/>
              <a:t>movies_df</a:t>
            </a:r>
            <a:r>
              <a:rPr lang="en-US" dirty="0"/>
              <a:t>['Genre'].describe()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Features</a:t>
            </a:r>
          </a:p>
          <a:p>
            <a:pPr lvl="3"/>
            <a:r>
              <a:rPr lang="en-US" dirty="0"/>
              <a:t>count of rows</a:t>
            </a:r>
          </a:p>
          <a:p>
            <a:pPr lvl="3"/>
            <a:r>
              <a:rPr lang="en-US" dirty="0"/>
              <a:t>unique count of categories</a:t>
            </a:r>
          </a:p>
          <a:p>
            <a:pPr lvl="3"/>
            <a:r>
              <a:rPr lang="en-US" dirty="0"/>
              <a:t>top category </a:t>
            </a:r>
          </a:p>
          <a:p>
            <a:pPr lvl="3"/>
            <a:r>
              <a:rPr lang="en-US" dirty="0" err="1"/>
              <a:t>freq</a:t>
            </a:r>
            <a:r>
              <a:rPr lang="en-US" dirty="0"/>
              <a:t> of top category</a:t>
            </a:r>
          </a:p>
          <a:p>
            <a:pPr lvl="2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136576" y="2780928"/>
            <a:ext cx="4536504" cy="1631216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count                        1000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unique                        207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top             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Action,Adventure,Sci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-Fi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freq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             50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Name: Genre,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object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25AD8-943F-402E-82A1-EFDCBF5B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32" y="2564904"/>
            <a:ext cx="2355072" cy="25928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7F55E6-D19C-405F-830D-5187ED1DA491}"/>
              </a:ext>
            </a:extLst>
          </p:cNvPr>
          <p:cNvSpPr/>
          <p:nvPr/>
        </p:nvSpPr>
        <p:spPr bwMode="auto">
          <a:xfrm>
            <a:off x="5979532" y="4797152"/>
            <a:ext cx="1296144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18C95-E792-4FF7-A140-0277B092BC52}"/>
              </a:ext>
            </a:extLst>
          </p:cNvPr>
          <p:cNvSpPr txBox="1"/>
          <p:nvPr/>
        </p:nvSpPr>
        <p:spPr>
          <a:xfrm>
            <a:off x="7337670" y="4696120"/>
            <a:ext cx="221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데이터 셋에서 총 </a:t>
            </a:r>
            <a:r>
              <a:rPr lang="en-US" altLang="ko-KR" sz="1200" b="1" dirty="0">
                <a:solidFill>
                  <a:srgbClr val="FF0000"/>
                </a:solidFill>
              </a:rPr>
              <a:t>50</a:t>
            </a:r>
            <a:r>
              <a:rPr lang="ko-KR" altLang="en-US" sz="1200" b="1" dirty="0">
                <a:solidFill>
                  <a:srgbClr val="FF0000"/>
                </a:solidFill>
              </a:rPr>
              <a:t>번 나옴</a:t>
            </a:r>
          </a:p>
        </p:txBody>
      </p:sp>
    </p:spTree>
    <p:extLst>
      <p:ext uri="{BB962C8B-B14F-4D97-AF65-F5344CB8AC3E}">
        <p14:creationId xmlns:p14="http://schemas.microsoft.com/office/powerpoint/2010/main" val="1546608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columns</a:t>
            </a:r>
          </a:p>
          <a:p>
            <a:pPr lvl="1"/>
            <a:r>
              <a:rPr lang="ko-KR" altLang="en-US" dirty="0"/>
              <a:t>데이터 셋의 열 이름을 반환</a:t>
            </a:r>
            <a:endParaRPr lang="en-US" dirty="0"/>
          </a:p>
          <a:p>
            <a:pPr lvl="2"/>
            <a:r>
              <a:rPr lang="en-US" altLang="en-US" dirty="0" err="1"/>
              <a:t>movies_df.columns</a:t>
            </a:r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columns</a:t>
            </a:r>
            <a:r>
              <a:rPr lang="ko-KR" altLang="en-US" dirty="0"/>
              <a:t>를 통해 열 이름을 변경 할 수 있음</a:t>
            </a:r>
            <a:endParaRPr lang="en-US" altLang="en-US" dirty="0"/>
          </a:p>
          <a:p>
            <a:pPr lvl="1"/>
            <a:endParaRPr lang="en-US" alt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136576" y="2825641"/>
            <a:ext cx="7776864" cy="1323439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Index(['Rank', 'Genre', 'Description', 'Director', 'Actors', 'Year',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'Runtime (Minutes)', 'Rating', 'Votes', 'Revenue (Millions)',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Metascore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'],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='object')c</a:t>
            </a:r>
          </a:p>
        </p:txBody>
      </p:sp>
    </p:spTree>
    <p:extLst>
      <p:ext uri="{BB962C8B-B14F-4D97-AF65-F5344CB8AC3E}">
        <p14:creationId xmlns:p14="http://schemas.microsoft.com/office/powerpoint/2010/main" val="2762706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pPr lvl="1"/>
            <a:r>
              <a:rPr lang="ko-KR" altLang="en-US" dirty="0"/>
              <a:t>데이터 세트의 인덱스를 출력</a:t>
            </a:r>
            <a:endParaRPr lang="en-US" dirty="0"/>
          </a:p>
          <a:p>
            <a:pPr lvl="2"/>
            <a:r>
              <a:rPr lang="en-US" dirty="0" err="1"/>
              <a:t>movies_df.index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053070" y="2780928"/>
            <a:ext cx="7776864" cy="2862322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Index(['Guardians of the Galaxy', 'Prometheus', 'Split', 'Sing',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'Suicide Squad', 'The Great Wall', 'La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La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Land', 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Mindhorn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'The Lost City of Z', 'Passengers',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...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'Underworld: Rise of the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Lycans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Taare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Zameen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Par',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'Take Me Home Tonight', 'Resident Evil: Afterlife', 'Project X',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'Secret in Their Eyes', 'Hostel: Part II', 'Step Up 2: The Streets',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'Search Party', 'Nine Lives'],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='object', name='Title', length=1000)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148A48-D640-480B-8525-BF589C48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76" y="6021288"/>
            <a:ext cx="9499712" cy="3152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D9EA7C9-5042-45C0-9D88-0389374B1833}"/>
              </a:ext>
            </a:extLst>
          </p:cNvPr>
          <p:cNvSpPr/>
          <p:nvPr/>
        </p:nvSpPr>
        <p:spPr bwMode="auto">
          <a:xfrm>
            <a:off x="7700963" y="6021288"/>
            <a:ext cx="2004564" cy="3152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404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rename()</a:t>
            </a:r>
          </a:p>
          <a:p>
            <a:pPr lvl="1"/>
            <a:r>
              <a:rPr lang="en-US" dirty="0" err="1"/>
              <a:t>dict</a:t>
            </a:r>
            <a:r>
              <a:rPr lang="ko-KR" altLang="en-US" dirty="0"/>
              <a:t>을 통해 특정 또는 모든 열의 이름을 변경 할 수 있음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Task</a:t>
            </a:r>
          </a:p>
          <a:p>
            <a:pPr lvl="2"/>
            <a:r>
              <a:rPr lang="en-US" dirty="0"/>
              <a:t>Change Revenue (Millions) -&gt; </a:t>
            </a:r>
            <a:r>
              <a:rPr lang="en-US" altLang="ko-KR" sz="18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</a:t>
            </a:r>
            <a:r>
              <a:rPr lang="en-US" altLang="ko-KR" sz="1800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Revenue_millions</a:t>
            </a:r>
            <a:r>
              <a:rPr lang="en-US" altLang="ko-KR" sz="18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43967" y="2348880"/>
            <a:ext cx="7776864" cy="163121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movies_df.rename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(columns={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'Runtime (Minutes)': 'Runtime',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},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inplace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=True)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movies_df.columns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053070" y="4365104"/>
            <a:ext cx="7776864" cy="1015663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Index(['Rank', 'Genre', 'Description', 'Director', 'Actors', 'Year',       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Runtime','Rating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', 'Votes', 'Revenue (Millions)', '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Metascore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'],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='object')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331DFA-9E6F-4BD7-BCFF-A75000615AE5}"/>
              </a:ext>
            </a:extLst>
          </p:cNvPr>
          <p:cNvSpPr/>
          <p:nvPr/>
        </p:nvSpPr>
        <p:spPr bwMode="auto">
          <a:xfrm>
            <a:off x="2000672" y="4699225"/>
            <a:ext cx="1152128" cy="31395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B644A0-9413-4DAA-B04A-E97E1EC5CF6D}"/>
              </a:ext>
            </a:extLst>
          </p:cNvPr>
          <p:cNvSpPr/>
          <p:nvPr/>
        </p:nvSpPr>
        <p:spPr bwMode="auto">
          <a:xfrm>
            <a:off x="3944888" y="2708920"/>
            <a:ext cx="1152128" cy="31395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754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 manipulation</a:t>
            </a:r>
          </a:p>
          <a:p>
            <a:pPr lvl="1"/>
            <a:r>
              <a:rPr lang="en-US" dirty="0"/>
              <a:t>Output the following table</a:t>
            </a:r>
          </a:p>
          <a:p>
            <a:pPr lvl="2"/>
            <a:r>
              <a:rPr lang="en-US" dirty="0"/>
              <a:t>Note: Title is index variable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Source code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02" y="2708920"/>
            <a:ext cx="4320000" cy="215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053070" y="5373216"/>
            <a:ext cx="7776864" cy="1015663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subset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movies_df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[['Genre', 'Rating']]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subset.head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()</a:t>
            </a:r>
            <a:endParaRPr lang="ko-KR" altLang="en-US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2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 manipulation</a:t>
            </a:r>
          </a:p>
          <a:p>
            <a:pPr lvl="1"/>
            <a:r>
              <a:rPr lang="en-US" dirty="0"/>
              <a:t>Output movies taken in 2012</a:t>
            </a:r>
          </a:p>
          <a:p>
            <a:pPr lvl="2"/>
            <a:r>
              <a:rPr lang="en-US" dirty="0" err="1"/>
              <a:t>movies_df</a:t>
            </a:r>
            <a:r>
              <a:rPr lang="en-US" dirty="0"/>
              <a:t>[</a:t>
            </a:r>
            <a:r>
              <a:rPr lang="en-US" dirty="0" err="1"/>
              <a:t>movies_df</a:t>
            </a:r>
            <a:r>
              <a:rPr lang="en-US" dirty="0"/>
              <a:t>['Year'] == 2012].head(5)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02" y="2996952"/>
            <a:ext cx="7920000" cy="29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93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 manipulation</a:t>
            </a:r>
          </a:p>
          <a:p>
            <a:pPr lvl="1"/>
            <a:r>
              <a:rPr lang="en-US" dirty="0"/>
              <a:t>Output the movies that have a rating of 8.6</a:t>
            </a:r>
          </a:p>
          <a:p>
            <a:pPr lvl="2"/>
            <a:r>
              <a:rPr lang="en-US" dirty="0" err="1"/>
              <a:t>movies_df</a:t>
            </a:r>
            <a:r>
              <a:rPr lang="en-US" dirty="0"/>
              <a:t>[</a:t>
            </a:r>
            <a:r>
              <a:rPr lang="en-US" dirty="0" err="1"/>
              <a:t>movies_df</a:t>
            </a:r>
            <a:r>
              <a:rPr lang="en-US" dirty="0"/>
              <a:t>['Rating'] &gt;= 8.6].head(5)</a:t>
            </a:r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02" y="2852936"/>
            <a:ext cx="7920000" cy="30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26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 manipulation</a:t>
            </a:r>
          </a:p>
          <a:p>
            <a:pPr lvl="1"/>
            <a:r>
              <a:rPr lang="en-US" dirty="0"/>
              <a:t>Output movies, which was directed by Christopher Nolan OR Ridley Scott</a:t>
            </a:r>
          </a:p>
          <a:p>
            <a:pPr lvl="2"/>
            <a:r>
              <a:rPr lang="en-US" dirty="0"/>
              <a:t>Hint we can use OR (</a:t>
            </a:r>
            <a:r>
              <a:rPr lang="en-US" altLang="en-US" dirty="0"/>
              <a:t>|) operator</a:t>
            </a:r>
          </a:p>
          <a:p>
            <a:pPr lvl="2"/>
            <a:r>
              <a:rPr lang="en-US" dirty="0" err="1"/>
              <a:t>movies_df</a:t>
            </a:r>
            <a:r>
              <a:rPr lang="en-US" dirty="0"/>
              <a:t>[(</a:t>
            </a:r>
            <a:r>
              <a:rPr lang="en-US" dirty="0" err="1"/>
              <a:t>movies_df</a:t>
            </a:r>
            <a:r>
              <a:rPr lang="en-US" dirty="0"/>
              <a:t>['Director'] == 'Christopher Nolan') | </a:t>
            </a:r>
          </a:p>
          <a:p>
            <a:pPr marL="534988" lvl="2" indent="0">
              <a:buNone/>
            </a:pPr>
            <a:r>
              <a:rPr lang="en-US" dirty="0"/>
              <a:t>		(</a:t>
            </a:r>
            <a:r>
              <a:rPr lang="en-US" dirty="0" err="1"/>
              <a:t>movies_df</a:t>
            </a:r>
            <a:r>
              <a:rPr lang="en-US" dirty="0"/>
              <a:t>['Director'] == 'Ridley Scott')].head(5)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02" y="3717032"/>
            <a:ext cx="7200000" cy="27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1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20DB34-B467-4F98-AFA7-FE58CBEFDD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556168" y="6564769"/>
            <a:ext cx="224420" cy="215444"/>
          </a:xfrm>
          <a:prstGeom prst="rect">
            <a:avLst/>
          </a:prstGeom>
        </p:spPr>
        <p:txBody>
          <a:bodyPr/>
          <a:lstStyle/>
          <a:p>
            <a:fld id="{01834800-E070-401A-9581-E51835AC1A76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EA497-348E-4B21-8DB3-732916E8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Pandas</a:t>
            </a:r>
            <a:endParaRPr lang="ko-KR" altLang="en-US" sz="36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850524-C750-4B95-9A7A-6CB700131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altLang="ko-KR" dirty="0"/>
              <a:t>What is Pandas?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ko-KR" dirty="0"/>
              <a:t>Pandas Data Structure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ko-KR" dirty="0"/>
              <a:t>Data processing in Pandas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ko-KR" dirty="0"/>
              <a:t>Data preprocessing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EBF671-43FB-49D5-B123-11D5E5DBA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904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 manipulation</a:t>
            </a:r>
          </a:p>
          <a:p>
            <a:pPr lvl="1"/>
            <a:r>
              <a:rPr lang="en-US" dirty="0" err="1"/>
              <a:t>sort_value</a:t>
            </a:r>
            <a:r>
              <a:rPr lang="en-US" dirty="0"/>
              <a:t>() function for sorting by values</a:t>
            </a:r>
          </a:p>
          <a:p>
            <a:pPr lvl="2"/>
            <a:r>
              <a:rPr lang="en-US" dirty="0"/>
              <a:t>“by” argument that indicates the column name of data frame to be sorted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Example of </a:t>
            </a:r>
            <a:r>
              <a:rPr lang="en-US" dirty="0" err="1"/>
              <a:t>sort_value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movies_df.sort_values</a:t>
            </a:r>
            <a:r>
              <a:rPr lang="en-US" dirty="0"/>
              <a:t>(by='Year', ascending=False).head(5)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02" y="3807182"/>
            <a:ext cx="7200000" cy="27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64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B29718-FC65-4AEC-96C7-3C36435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76F9C5-3B0C-492E-B10F-1D8BF6E9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35EB19-1305-4401-96CB-7C0CCA3341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앞선 예제의 코드를 실행해보고 이해해보자</a:t>
            </a:r>
          </a:p>
        </p:txBody>
      </p:sp>
    </p:spTree>
    <p:extLst>
      <p:ext uri="{BB962C8B-B14F-4D97-AF65-F5344CB8AC3E}">
        <p14:creationId xmlns:p14="http://schemas.microsoft.com/office/powerpoint/2010/main" val="1809005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frame manipulation</a:t>
            </a:r>
          </a:p>
          <a:p>
            <a:pPr lvl="1"/>
            <a:r>
              <a:rPr lang="en-US" dirty="0" err="1"/>
              <a:t>loc</a:t>
            </a:r>
            <a:r>
              <a:rPr lang="en-US" dirty="0"/>
              <a:t>[] is used to select rows and columns by Names/Labels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iloc</a:t>
            </a:r>
            <a:r>
              <a:rPr lang="en-US" dirty="0"/>
              <a:t>[] is used to select rows and columns by Integer Index/Position. zero based index position.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39" y="2348880"/>
            <a:ext cx="6534125" cy="1446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580" y="5009359"/>
            <a:ext cx="6532984" cy="1531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DF67A-32E9-47A9-AA0E-AA2EE5D20BCD}"/>
              </a:ext>
            </a:extLst>
          </p:cNvPr>
          <p:cNvSpPr txBox="1"/>
          <p:nvPr/>
        </p:nvSpPr>
        <p:spPr>
          <a:xfrm>
            <a:off x="1026367" y="2022204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locate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2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altLang="en-US" dirty="0"/>
              <a:t>Let’s create the following </a:t>
            </a:r>
            <a:r>
              <a:rPr lang="en-US" altLang="en-US" dirty="0" err="1"/>
              <a:t>DataFrame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2420888"/>
            <a:ext cx="7046020" cy="3785652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Pandas.DataFrame.iloc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[] usage 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import pandas as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technologies = {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'Courses':["Spark","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PySpark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","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Hadoop","Python","pandas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"],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'Fee' :[20000,25000,26000,22000,24000],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'Duration':['30day','40days','35days','40days','60days'],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'Discount':[1000,2300,1200,2500,2000]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            }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index_labels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=['r1','r2','r3','r4','r5']</a:t>
            </a:r>
          </a:p>
          <a:p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=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pd.DataFrame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technologies,index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=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index_labels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3574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altLang="en-US" dirty="0"/>
              <a:t>Let’s create the following </a:t>
            </a:r>
            <a:r>
              <a:rPr lang="en-US" altLang="en-US" dirty="0" err="1"/>
              <a:t>DataFrame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2420888"/>
            <a:ext cx="7046020" cy="1938992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Outputs: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r1    Spark  20000    30day      1000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r2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PySpark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25000   40days      2300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r3   Hadoop  26000   35days      1200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r4   Python  22000   40days      2500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r5   pandas  24000   60days      2000</a:t>
            </a:r>
          </a:p>
        </p:txBody>
      </p:sp>
    </p:spTree>
    <p:extLst>
      <p:ext uri="{BB962C8B-B14F-4D97-AF65-F5344CB8AC3E}">
        <p14:creationId xmlns:p14="http://schemas.microsoft.com/office/powerpoint/2010/main" val="2310943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dirty="0"/>
              <a:t>Select Single Value Using </a:t>
            </a:r>
            <a:r>
              <a:rPr lang="en-US" dirty="0" err="1"/>
              <a:t>loc</a:t>
            </a:r>
            <a:r>
              <a:rPr lang="en-US" dirty="0"/>
              <a:t>[] vs </a:t>
            </a:r>
            <a:r>
              <a:rPr lang="en-US" dirty="0" err="1"/>
              <a:t>iloc</a:t>
            </a:r>
            <a:r>
              <a:rPr lang="en-US" dirty="0"/>
              <a:t>[]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2420888"/>
            <a:ext cx="7046020" cy="163121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Single Row by Index Label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df.loc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['r2'])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Single Row by Index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df.iloc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[1])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418492" y="4365104"/>
            <a:ext cx="7046020" cy="1938992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Outputs: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Courses   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PySpark</a:t>
            </a:r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Fee           25000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Duration     40days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Discount       2300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Name: r2,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dtype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: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DB042-4DF1-4BD3-9D91-0A6116B6068D}"/>
              </a:ext>
            </a:extLst>
          </p:cNvPr>
          <p:cNvSpPr txBox="1"/>
          <p:nvPr/>
        </p:nvSpPr>
        <p:spPr>
          <a:xfrm>
            <a:off x="3152800" y="3717032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지정한 하나의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(1</a:t>
            </a:r>
            <a:r>
              <a:rPr lang="ko-KR" altLang="en-US" sz="1200" b="1" dirty="0">
                <a:solidFill>
                  <a:srgbClr val="FF0000"/>
                </a:solidFill>
              </a:rPr>
              <a:t>번째 인덱스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0DD83-0A73-4023-BE4E-9682A24404AC}"/>
              </a:ext>
            </a:extLst>
          </p:cNvPr>
          <p:cNvSpPr txBox="1"/>
          <p:nvPr/>
        </p:nvSpPr>
        <p:spPr>
          <a:xfrm>
            <a:off x="3296816" y="2791961"/>
            <a:ext cx="221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지정한 하나의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(r2)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6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dirty="0"/>
              <a:t>In order to select column by label and Index use below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2420888"/>
            <a:ext cx="7046020" cy="163121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Single Column by label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df.loc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[:, "Courses"])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Single Column by Index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df.iloc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[:, 0])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418492" y="4306937"/>
            <a:ext cx="7046020" cy="2246769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Outputs: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   Courses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r1    Spark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r2  PySpark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r3   Hadoop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r4   Python</a:t>
            </a:r>
          </a:p>
          <a:p>
            <a:r>
              <a:rPr lang="pt-BR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r5   pandas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9E6D1-1C94-4BD3-8D4E-5478503BBC61}"/>
              </a:ext>
            </a:extLst>
          </p:cNvPr>
          <p:cNvSpPr txBox="1"/>
          <p:nvPr/>
        </p:nvSpPr>
        <p:spPr>
          <a:xfrm>
            <a:off x="4232920" y="27809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Courses </a:t>
            </a:r>
            <a:r>
              <a:rPr lang="ko-KR" altLang="en-US" sz="1200" b="1" dirty="0">
                <a:solidFill>
                  <a:srgbClr val="FF0000"/>
                </a:solidFill>
              </a:rPr>
              <a:t>열의 전체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인덱스와 함께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3F0C1-312A-464C-A41E-1E2A6F7B7331}"/>
              </a:ext>
            </a:extLst>
          </p:cNvPr>
          <p:cNvSpPr txBox="1"/>
          <p:nvPr/>
        </p:nvSpPr>
        <p:spPr>
          <a:xfrm>
            <a:off x="3368824" y="3717032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0</a:t>
            </a:r>
            <a:r>
              <a:rPr lang="ko-KR" altLang="en-US" sz="1200" b="1" dirty="0">
                <a:solidFill>
                  <a:srgbClr val="FF0000"/>
                </a:solidFill>
              </a:rPr>
              <a:t>번째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열의 전체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인덱스와 함께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1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dirty="0"/>
              <a:t>To select multiple rows and columns, use the labels or integer index as a list to </a:t>
            </a:r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2780928"/>
            <a:ext cx="7046020" cy="163121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Multiple Rows by Label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df.loc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[['r2','r3']])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Multiple Rows by Index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df.iloc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[[1,2]])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418492" y="4666977"/>
            <a:ext cx="7046020" cy="1323439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Outputs: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   Courses    Fee Duration  Discount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r2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PySpark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25000   40days      2300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r3   Hadoop  26000   35days      1200</a:t>
            </a:r>
            <a:endParaRPr lang="pt-BR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CB58B-F9C6-47EC-9609-1A955BDE5615}"/>
              </a:ext>
            </a:extLst>
          </p:cNvPr>
          <p:cNvSpPr txBox="1"/>
          <p:nvPr/>
        </p:nvSpPr>
        <p:spPr>
          <a:xfrm>
            <a:off x="3728864" y="3152001"/>
            <a:ext cx="221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지정한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(r2, r3)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C6C53-8281-40ED-8110-FA7D18727330}"/>
              </a:ext>
            </a:extLst>
          </p:cNvPr>
          <p:cNvSpPr txBox="1"/>
          <p:nvPr/>
        </p:nvSpPr>
        <p:spPr>
          <a:xfrm>
            <a:off x="3512840" y="40926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지정한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(1, 2</a:t>
            </a:r>
            <a:r>
              <a:rPr lang="ko-KR" altLang="en-US" sz="1200" b="1" dirty="0">
                <a:solidFill>
                  <a:srgbClr val="FF0000"/>
                </a:solidFill>
              </a:rPr>
              <a:t>번째 인덱스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817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dirty="0"/>
              <a:t>Similarly to select multiple columns from pandas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8492" y="2336628"/>
            <a:ext cx="7046020" cy="163121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Multiple Columns by labels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df.loc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[:, ["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Courses","Fee","Discount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"]])</a:t>
            </a:r>
          </a:p>
          <a:p>
            <a:endParaRPr lang="en-US" altLang="ko-KR" sz="20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Multiple Columns by Index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df.iloc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[:, [0,1,3]])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418492" y="4162716"/>
            <a:ext cx="7046020" cy="2246769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Outputs: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   Courses    Fee  Discount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r1    Spark  20000      1000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r2  </a:t>
            </a:r>
            <a:r>
              <a:rPr lang="en-US" altLang="ko-KR" sz="20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PySpark</a:t>
            </a:r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25000      2300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r3   Hadoop  26000      1200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r4   Python  22000      2500</a:t>
            </a:r>
          </a:p>
          <a:p>
            <a:r>
              <a:rPr lang="en-US" altLang="ko-KR" sz="20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r5   pandas  24000      2000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79F43-3BBD-4E1C-8559-80CC2A064470}"/>
              </a:ext>
            </a:extLst>
          </p:cNvPr>
          <p:cNvSpPr txBox="1"/>
          <p:nvPr/>
        </p:nvSpPr>
        <p:spPr>
          <a:xfrm>
            <a:off x="4088904" y="2996952"/>
            <a:ext cx="437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Courses, Fee, Discount </a:t>
            </a:r>
            <a:r>
              <a:rPr lang="ko-KR" altLang="en-US" sz="1200" b="1" dirty="0">
                <a:solidFill>
                  <a:srgbClr val="FF0000"/>
                </a:solidFill>
              </a:rPr>
              <a:t>열의 전체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인덱스와 함께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DEC5E-27F2-4358-8103-99181D983764}"/>
              </a:ext>
            </a:extLst>
          </p:cNvPr>
          <p:cNvSpPr txBox="1"/>
          <p:nvPr/>
        </p:nvSpPr>
        <p:spPr>
          <a:xfrm>
            <a:off x="3872880" y="363784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0, 1, 3</a:t>
            </a:r>
            <a:r>
              <a:rPr lang="ko-KR" altLang="en-US" sz="1200" b="1" dirty="0">
                <a:solidFill>
                  <a:srgbClr val="FF0000"/>
                </a:solidFill>
              </a:rPr>
              <a:t>번째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열의 전체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인덱스와 함께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051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dirty="0"/>
              <a:t>By using </a:t>
            </a:r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[], you can also select rows and columns by range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5838" y="2583713"/>
            <a:ext cx="7046020" cy="2031325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Rows Between two Index Labels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Includes both r1 and r4 rows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df.loc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['r1':'r4'])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Rows Between two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Indexs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Includes Index 0 &amp;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Execludes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4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df.iloc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[0:4])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415838" y="4810443"/>
            <a:ext cx="7046020" cy="1754326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Outputs: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   Courses    Fee Duration  Discount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r1    Spark  20000    30day      1000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r2 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PySpark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 25000   40days      2300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r3   Hadoop  26000   35days      1200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r4   Python  22000   40days      2500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02B58-CACD-4A75-88F3-24DB9622F3F1}"/>
              </a:ext>
            </a:extLst>
          </p:cNvPr>
          <p:cNvSpPr txBox="1"/>
          <p:nvPr/>
        </p:nvSpPr>
        <p:spPr>
          <a:xfrm>
            <a:off x="3440832" y="3212976"/>
            <a:ext cx="221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지정한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(r1</a:t>
            </a:r>
            <a:r>
              <a:rPr lang="ko-KR" altLang="en-US" sz="1200" b="1" dirty="0">
                <a:solidFill>
                  <a:srgbClr val="FF0000"/>
                </a:solidFill>
              </a:rPr>
              <a:t>부터</a:t>
            </a:r>
            <a:r>
              <a:rPr lang="en-US" altLang="ko-KR" sz="1200" b="1" dirty="0">
                <a:solidFill>
                  <a:srgbClr val="FF0000"/>
                </a:solidFill>
              </a:rPr>
              <a:t> r4)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35F67-EE4F-4FFA-8AC4-ADD146B68D38}"/>
              </a:ext>
            </a:extLst>
          </p:cNvPr>
          <p:cNvSpPr txBox="1"/>
          <p:nvPr/>
        </p:nvSpPr>
        <p:spPr>
          <a:xfrm>
            <a:off x="3152800" y="4297242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지정한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(0</a:t>
            </a:r>
            <a:r>
              <a:rPr lang="ko-KR" altLang="en-US" sz="1200" b="1" dirty="0">
                <a:solidFill>
                  <a:srgbClr val="FF0000"/>
                </a:solidFill>
              </a:rPr>
              <a:t>번째 인덱스부터 세번째 인덱스 까지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46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6456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dirty="0"/>
              <a:t>Selects all columns between Fee and Discount column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5838" y="2276872"/>
            <a:ext cx="7046020" cy="2031325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Columns between two Labels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Includes both 'Fee' and 'Discount' columns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df.loc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[:,'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Fee':'Discount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'])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Columns between two Indexes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Includes Index 1 &amp;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Execludes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4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df.iloc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[:,1:4])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415838" y="4520471"/>
            <a:ext cx="7046020" cy="2031325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Outputs: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     Fee Duration  Discount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r1  20000    30day      1000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r2  25000   40days      2300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r3  26000   35days      1200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r4  22000   40days      2500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r5  24000   60days      2000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D2763-7913-44A6-90FF-8987E6C703A3}"/>
              </a:ext>
            </a:extLst>
          </p:cNvPr>
          <p:cNvSpPr txBox="1"/>
          <p:nvPr/>
        </p:nvSpPr>
        <p:spPr>
          <a:xfrm>
            <a:off x="4448944" y="285293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Fee </a:t>
            </a:r>
            <a:r>
              <a:rPr lang="ko-KR" altLang="en-US" sz="1200" b="1" dirty="0">
                <a:solidFill>
                  <a:srgbClr val="FF0000"/>
                </a:solidFill>
              </a:rPr>
              <a:t>열부터 </a:t>
            </a:r>
            <a:r>
              <a:rPr lang="en-US" altLang="ko-KR" sz="1200" b="1" dirty="0">
                <a:solidFill>
                  <a:srgbClr val="FF0000"/>
                </a:solidFill>
              </a:rPr>
              <a:t>Discount </a:t>
            </a:r>
            <a:r>
              <a:rPr lang="ko-KR" altLang="en-US" sz="1200" b="1" dirty="0">
                <a:solidFill>
                  <a:srgbClr val="FF0000"/>
                </a:solidFill>
              </a:rPr>
              <a:t>열까지 전체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인덱스와 함께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6350E-1E0D-4B15-9F9E-F5C524AF0215}"/>
              </a:ext>
            </a:extLst>
          </p:cNvPr>
          <p:cNvSpPr txBox="1"/>
          <p:nvPr/>
        </p:nvSpPr>
        <p:spPr>
          <a:xfrm>
            <a:off x="3296816" y="399883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번째 열부터 </a:t>
            </a:r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</a:rPr>
              <a:t>번째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열까지 전체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인덱스와 함께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89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dirty="0"/>
              <a:t>Selects rows or columns by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5838" y="2276872"/>
            <a:ext cx="7046020" cy="1477328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Alternate rows By 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indeces</a:t>
            </a:r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df.loc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['r1':'r4':2])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Alternate rows By Index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df.iloc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[0:4:2])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415838" y="4116394"/>
            <a:ext cx="7046020" cy="1200329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Outputs: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  Courses    Fee Duration  Discount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r1   Spark  20000    30day      1000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r3  Hadoop  26000   35days      1200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86614-12E3-42DB-A4AC-F662F7240459}"/>
              </a:ext>
            </a:extLst>
          </p:cNvPr>
          <p:cNvSpPr txBox="1"/>
          <p:nvPr/>
        </p:nvSpPr>
        <p:spPr>
          <a:xfrm>
            <a:off x="3584848" y="2591349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지정한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(r1</a:t>
            </a:r>
            <a:r>
              <a:rPr lang="ko-KR" altLang="en-US" sz="1200" b="1" dirty="0">
                <a:solidFill>
                  <a:srgbClr val="FF0000"/>
                </a:solidFill>
              </a:rPr>
              <a:t>부터</a:t>
            </a:r>
            <a:r>
              <a:rPr lang="en-US" altLang="ko-KR" sz="1200" b="1" dirty="0">
                <a:solidFill>
                  <a:srgbClr val="FF0000"/>
                </a:solidFill>
              </a:rPr>
              <a:t> r4, step : 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9A0CA-9A2F-4EF4-8504-1A73573BC148}"/>
              </a:ext>
            </a:extLst>
          </p:cNvPr>
          <p:cNvSpPr txBox="1"/>
          <p:nvPr/>
        </p:nvSpPr>
        <p:spPr>
          <a:xfrm>
            <a:off x="3296816" y="3429000"/>
            <a:ext cx="482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지정한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(0</a:t>
            </a:r>
            <a:r>
              <a:rPr lang="ko-KR" altLang="en-US" sz="1200" b="1" dirty="0">
                <a:solidFill>
                  <a:srgbClr val="FF0000"/>
                </a:solidFill>
              </a:rPr>
              <a:t>번째 인덱스부터 세번째 인덱스 까지</a:t>
            </a:r>
            <a:r>
              <a:rPr lang="en-US" altLang="ko-KR" sz="1200" b="1" dirty="0">
                <a:solidFill>
                  <a:srgbClr val="FF0000"/>
                </a:solidFill>
              </a:rPr>
              <a:t>, step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: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95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 in Pandas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loc</a:t>
            </a:r>
            <a:r>
              <a:rPr lang="en-US" dirty="0"/>
              <a:t>[] and </a:t>
            </a:r>
            <a:r>
              <a:rPr lang="en-US" dirty="0" err="1"/>
              <a:t>iloc</a:t>
            </a:r>
            <a:r>
              <a:rPr lang="en-US" dirty="0"/>
              <a:t>[] examples</a:t>
            </a:r>
          </a:p>
          <a:p>
            <a:pPr lvl="1"/>
            <a:r>
              <a:rPr lang="en-US" dirty="0"/>
              <a:t>Selects rows or columns by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5987-008E-49DD-8070-D9B8FEDECA4F}"/>
              </a:ext>
            </a:extLst>
          </p:cNvPr>
          <p:cNvSpPr txBox="1"/>
          <p:nvPr/>
        </p:nvSpPr>
        <p:spPr>
          <a:xfrm>
            <a:off x="1415838" y="2276872"/>
            <a:ext cx="7046020" cy="1477328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Alternate Columns between two Labels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df.loc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[:,'Fee':'Discount':2])</a:t>
            </a:r>
          </a:p>
          <a:p>
            <a:endParaRPr lang="en-US" altLang="ko-KR" sz="1800" i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Select Alternate Columns between two Indexes</a:t>
            </a:r>
          </a:p>
          <a:p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print(</a:t>
            </a:r>
            <a:r>
              <a:rPr lang="en-US" altLang="ko-KR" sz="1800" i="1" dirty="0" err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df.iloc</a:t>
            </a:r>
            <a:r>
              <a:rPr lang="en-US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[:,1:4:2])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F7BBA-5B71-4C96-8E6F-77DCE430B5A2}"/>
              </a:ext>
            </a:extLst>
          </p:cNvPr>
          <p:cNvSpPr txBox="1"/>
          <p:nvPr/>
        </p:nvSpPr>
        <p:spPr>
          <a:xfrm>
            <a:off x="1415838" y="4116394"/>
            <a:ext cx="7046020" cy="2031325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Output:</a:t>
            </a:r>
          </a:p>
          <a:p>
            <a:r>
              <a:rPr lang="pt-BR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     Fee  Discount</a:t>
            </a:r>
          </a:p>
          <a:p>
            <a:r>
              <a:rPr lang="pt-BR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r1  20000      1000</a:t>
            </a:r>
          </a:p>
          <a:p>
            <a:r>
              <a:rPr lang="pt-BR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r2  25000      2300</a:t>
            </a:r>
          </a:p>
          <a:p>
            <a:r>
              <a:rPr lang="pt-BR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r3  26000      1200</a:t>
            </a:r>
          </a:p>
          <a:p>
            <a:r>
              <a:rPr lang="pt-BR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r4  22000      2500</a:t>
            </a:r>
          </a:p>
          <a:p>
            <a:r>
              <a:rPr lang="pt-BR" altLang="ko-KR" sz="1800" i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# r5  24000      2000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2614D-D75E-46DF-81DB-6C3B2B1170BE}"/>
              </a:ext>
            </a:extLst>
          </p:cNvPr>
          <p:cNvSpPr txBox="1"/>
          <p:nvPr/>
        </p:nvSpPr>
        <p:spPr>
          <a:xfrm>
            <a:off x="4592960" y="2603106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Fee </a:t>
            </a:r>
            <a:r>
              <a:rPr lang="ko-KR" altLang="en-US" sz="1200" b="1" dirty="0">
                <a:solidFill>
                  <a:srgbClr val="FF0000"/>
                </a:solidFill>
              </a:rPr>
              <a:t>열부터 </a:t>
            </a:r>
            <a:r>
              <a:rPr lang="en-US" altLang="ko-KR" sz="1200" b="1" dirty="0">
                <a:solidFill>
                  <a:srgbClr val="FF0000"/>
                </a:solidFill>
              </a:rPr>
              <a:t>Discount </a:t>
            </a:r>
            <a:r>
              <a:rPr lang="ko-KR" altLang="en-US" sz="1200" b="1" dirty="0">
                <a:solidFill>
                  <a:srgbClr val="FF0000"/>
                </a:solidFill>
              </a:rPr>
              <a:t>열까지 전체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인덱스와 함께</a:t>
            </a:r>
            <a:r>
              <a:rPr lang="en-US" altLang="ko-KR" sz="1200" b="1" dirty="0">
                <a:solidFill>
                  <a:srgbClr val="FF0000"/>
                </a:solidFill>
              </a:rPr>
              <a:t>, step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: 2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F4785-0875-4988-859B-7838B3C2F875}"/>
              </a:ext>
            </a:extLst>
          </p:cNvPr>
          <p:cNvSpPr txBox="1"/>
          <p:nvPr/>
        </p:nvSpPr>
        <p:spPr>
          <a:xfrm>
            <a:off x="3440832" y="3429000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번째 열부터 </a:t>
            </a:r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</a:rPr>
              <a:t>번째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열까지 전체 행 출력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인덱스와 함께</a:t>
            </a:r>
            <a:r>
              <a:rPr lang="en-US" altLang="ko-KR" sz="1200" b="1" dirty="0">
                <a:solidFill>
                  <a:srgbClr val="FF0000"/>
                </a:solidFill>
              </a:rPr>
              <a:t>, step : 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73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B29718-FC65-4AEC-96C7-3C36435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76F9C5-3B0C-492E-B10F-1D8BF6E9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35EB19-1305-4401-96CB-7C0CCA3341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앞선 예제의 코드를 실행해보고 이해해보자</a:t>
            </a:r>
          </a:p>
        </p:txBody>
      </p:sp>
    </p:spTree>
    <p:extLst>
      <p:ext uri="{BB962C8B-B14F-4D97-AF65-F5344CB8AC3E}">
        <p14:creationId xmlns:p14="http://schemas.microsoft.com/office/powerpoint/2010/main" val="3328888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Homework for Lecture 4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atinLnBrk="0"/>
            <a:r>
              <a:rPr lang="en-US" altLang="ko-KR" dirty="0"/>
              <a:t>Task 1</a:t>
            </a:r>
            <a:endParaRPr lang="en-US" dirty="0"/>
          </a:p>
          <a:p>
            <a:pPr marL="812800" lvl="1" indent="-457200" latinLnBrk="0">
              <a:buFont typeface="+mj-lt"/>
              <a:buAutoNum type="arabicPeriod"/>
            </a:pPr>
            <a:r>
              <a:rPr lang="en-US" dirty="0"/>
              <a:t>Read usedcars.csv</a:t>
            </a:r>
          </a:p>
          <a:p>
            <a:pPr marL="812800" lvl="1" indent="-457200" latinLnBrk="0">
              <a:buFont typeface="+mj-lt"/>
              <a:buAutoNum type="arabicPeriod"/>
            </a:pPr>
            <a:endParaRPr lang="en-US" dirty="0"/>
          </a:p>
          <a:p>
            <a:pPr marL="812800" lvl="1" indent="-457200" latinLnBrk="0">
              <a:buFont typeface="+mj-lt"/>
              <a:buAutoNum type="arabicPeriod"/>
            </a:pPr>
            <a:r>
              <a:rPr lang="en-US" dirty="0"/>
              <a:t>Show summary using head(),tale(), info() and describe()</a:t>
            </a:r>
          </a:p>
          <a:p>
            <a:pPr marL="812800" lvl="1" indent="-457200" latinLnBrk="0">
              <a:buFont typeface="+mj-lt"/>
              <a:buAutoNum type="arabicPeriod"/>
            </a:pPr>
            <a:endParaRPr lang="en-US" dirty="0"/>
          </a:p>
          <a:p>
            <a:pPr marL="812800" lvl="1" indent="-457200" latinLnBrk="0">
              <a:buFont typeface="+mj-lt"/>
              <a:buAutoNum type="arabicPeriod"/>
            </a:pPr>
            <a:r>
              <a:rPr lang="en-US" dirty="0"/>
              <a:t>Change name of columns</a:t>
            </a:r>
          </a:p>
          <a:p>
            <a:pPr marL="812800" lvl="1" indent="-457200" latinLnBrk="0">
              <a:buFont typeface="+mj-lt"/>
              <a:buAutoNum type="arabicPeriod"/>
            </a:pPr>
            <a:endParaRPr lang="en-US" dirty="0"/>
          </a:p>
          <a:p>
            <a:pPr marL="812800" lvl="1" indent="-457200" latinLnBrk="0">
              <a:buFont typeface="+mj-lt"/>
              <a:buAutoNum type="arabicPeriod"/>
            </a:pPr>
            <a:r>
              <a:rPr lang="en-US" dirty="0"/>
              <a:t>Perform at least three </a:t>
            </a:r>
            <a:r>
              <a:rPr lang="en-US" dirty="0" err="1"/>
              <a:t>loc</a:t>
            </a:r>
            <a:r>
              <a:rPr lang="en-US" dirty="0"/>
              <a:t> and </a:t>
            </a:r>
            <a:r>
              <a:rPr lang="en-US" dirty="0" err="1"/>
              <a:t>iloc</a:t>
            </a:r>
            <a:r>
              <a:rPr lang="en-US" dirty="0"/>
              <a:t> data manipulation</a:t>
            </a:r>
          </a:p>
          <a:p>
            <a:pPr marL="812800" lvl="1" indent="-457200" latinLnBrk="0">
              <a:buFont typeface="+mj-lt"/>
              <a:buAutoNum type="arabicPeriod"/>
            </a:pPr>
            <a:endParaRPr lang="en-US" dirty="0"/>
          </a:p>
          <a:p>
            <a:pPr marL="812800" lvl="1" indent="-457200" latinLnBrk="0">
              <a:buFont typeface="+mj-lt"/>
              <a:buAutoNum type="arabicPeriod"/>
            </a:pPr>
            <a:r>
              <a:rPr lang="en-US" dirty="0"/>
              <a:t>Perform at least three conditional data manipulation</a:t>
            </a:r>
          </a:p>
          <a:p>
            <a:pPr marL="812800" lvl="1" indent="-457200" latinLnBrk="0">
              <a:buFont typeface="+mj-lt"/>
              <a:buAutoNum type="arabicPeriod"/>
            </a:pPr>
            <a:endParaRPr lang="en-US" dirty="0"/>
          </a:p>
          <a:p>
            <a:pPr marL="812800" lvl="1" indent="-457200" latinLnBrk="0">
              <a:buFont typeface="+mj-lt"/>
              <a:buAutoNum type="arabicPeriod"/>
            </a:pPr>
            <a:r>
              <a:rPr lang="en-US" dirty="0"/>
              <a:t>Challenging task: Create a new column and add it to your </a:t>
            </a:r>
            <a:r>
              <a:rPr lang="en-US" dirty="0" err="1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93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/>
                </a:solidFill>
              </a:rPr>
              <a:t>An open-source library that is built on top of NumPy library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One </a:t>
            </a:r>
            <a:r>
              <a:rPr lang="en-US" altLang="ko-KR" dirty="0">
                <a:solidFill>
                  <a:schemeClr val="tx1"/>
                </a:solidFill>
              </a:rPr>
              <a:t>of the most popular Python libraries for data science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Data read, data cleaning, data transforming, and data analysis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Python Pandas: Tricks &amp; Features You May Not Know – Real Pyth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02" y="3212976"/>
            <a:ext cx="5400000" cy="303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36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Pandas features</a:t>
            </a:r>
            <a:endParaRPr lang="en-US" dirty="0"/>
          </a:p>
        </p:txBody>
      </p:sp>
      <p:pic>
        <p:nvPicPr>
          <p:cNvPr id="2054" name="Picture 6" descr="Best Features of Pan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02" y="2244040"/>
            <a:ext cx="6480000" cy="33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8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Why Pandas?</a:t>
            </a:r>
            <a:endParaRPr lang="en-US" dirty="0"/>
          </a:p>
        </p:txBody>
      </p:sp>
      <p:pic>
        <p:nvPicPr>
          <p:cNvPr id="5" name="Picture 2" descr="Python Data Analysis with Pandas and Matplotli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238" y="1807255"/>
            <a:ext cx="4752528" cy="475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54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834800-E070-401A-9581-E51835AC1A76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Pandas Application areas</a:t>
            </a:r>
            <a:endParaRPr lang="en-US" dirty="0"/>
          </a:p>
        </p:txBody>
      </p:sp>
      <p:pic>
        <p:nvPicPr>
          <p:cNvPr id="3074" name="Picture 2" descr="10 Amazing Applications of Pandas - Which Industry Segment is Using Python  Pandas? - DataFla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02" y="2242882"/>
            <a:ext cx="6480000" cy="3393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29703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울릉도M" pitchFamily="18" charset="-127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울릉도M" pitchFamily="18" charset="-127"/>
            <a:ea typeface="HY울릉도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25762</TotalTime>
  <Words>2862</Words>
  <Application>Microsoft Office PowerPoint</Application>
  <PresentationFormat>A4 용지(210x297mm)</PresentationFormat>
  <Paragraphs>591</Paragraphs>
  <Slides>55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HeadingPairs>
  <TitlesOfParts>
    <vt:vector size="70" baseType="lpstr">
      <vt:lpstr>KoPub돋움체 Bold</vt:lpstr>
      <vt:lpstr>Arial</vt:lpstr>
      <vt:lpstr>나눔바른고딕</vt:lpstr>
      <vt:lpstr>나눔고딕 ExtraBold</vt:lpstr>
      <vt:lpstr>Wingdings</vt:lpstr>
      <vt:lpstr>HY울릉도B</vt:lpstr>
      <vt:lpstr>D2Coding</vt:lpstr>
      <vt:lpstr>맑은 고딕</vt:lpstr>
      <vt:lpstr>굴림</vt:lpstr>
      <vt:lpstr>HY울릉도M</vt:lpstr>
      <vt:lpstr>Consolas</vt:lpstr>
      <vt:lpstr>ＨＧｺﾞｼｯｸE-PRO</vt:lpstr>
      <vt:lpstr>태-신헤드라인디D</vt:lpstr>
      <vt:lpstr>1_기본 디자인</vt:lpstr>
      <vt:lpstr>디자인 사용자 지정</vt:lpstr>
      <vt:lpstr>PowerPoint 프레젠테이션</vt:lpstr>
      <vt:lpstr>In Last Lecture</vt:lpstr>
      <vt:lpstr>In Last Lecture</vt:lpstr>
      <vt:lpstr>Pandas</vt:lpstr>
      <vt:lpstr>What is Pandas?</vt:lpstr>
      <vt:lpstr>What is Pandas?</vt:lpstr>
      <vt:lpstr>What is Pandas?</vt:lpstr>
      <vt:lpstr>What is Pandas?</vt:lpstr>
      <vt:lpstr>What is Pandas?</vt:lpstr>
      <vt:lpstr>What is Pandas?</vt:lpstr>
      <vt:lpstr>Pandas Data Structure</vt:lpstr>
      <vt:lpstr>Pandas Data Structure</vt:lpstr>
      <vt:lpstr>Pandas Data Structure</vt:lpstr>
      <vt:lpstr>Pandas Data Structure</vt:lpstr>
      <vt:lpstr>Pandas Data Structure</vt:lpstr>
      <vt:lpstr>Pandas Data Structure</vt:lpstr>
      <vt:lpstr>Pandas Data Structure</vt:lpstr>
      <vt:lpstr>Pandas Data Structure</vt:lpstr>
      <vt:lpstr>Pandas Data Structure</vt:lpstr>
      <vt:lpstr>Pandas Data Structure</vt:lpstr>
      <vt:lpstr>Pandas Data Structure</vt:lpstr>
      <vt:lpstr>Pandas Data Structure</vt:lpstr>
      <vt:lpstr>Pandas Data Structure</vt:lpstr>
      <vt:lpstr>실습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실습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Data Processing in Pandas</vt:lpstr>
      <vt:lpstr>실습</vt:lpstr>
      <vt:lpstr>Homework for Lecture 4</vt:lpstr>
      <vt:lpstr>PowerPoint 프레젠테이션</vt:lpstr>
    </vt:vector>
  </TitlesOfParts>
  <Company>거목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거목</dc:creator>
  <cp:lastModifiedBy>user</cp:lastModifiedBy>
  <cp:revision>1625</cp:revision>
  <dcterms:created xsi:type="dcterms:W3CDTF">2004-05-07T00:53:56Z</dcterms:created>
  <dcterms:modified xsi:type="dcterms:W3CDTF">2024-03-19T04:26:09Z</dcterms:modified>
</cp:coreProperties>
</file>